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4.xml" ContentType="application/vnd.openxmlformats-officedocument.presentationml.notesSlide+xml"/>
  <Override PartName="/ppt/tags/tag131.xml" ContentType="application/vnd.openxmlformats-officedocument.presentationml.tags+xml"/>
  <Override PartName="/ppt/notesSlides/notesSlide5.xml" ContentType="application/vnd.openxmlformats-officedocument.presentationml.notesSlide+xml"/>
  <Override PartName="/ppt/tags/tag132.xml" ContentType="application/vnd.openxmlformats-officedocument.presentationml.tags+xml"/>
  <Override PartName="/ppt/notesSlides/notesSlide6.xml" ContentType="application/vnd.openxmlformats-officedocument.presentationml.notesSlide+xml"/>
  <Override PartName="/ppt/tags/tag13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10.xml" ContentType="application/vnd.openxmlformats-officedocument.presentationml.notesSlide+xml"/>
  <Override PartName="/ppt/tags/tag1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</p:sldMasterIdLst>
  <p:notesMasterIdLst>
    <p:notesMasterId r:id="rId16"/>
  </p:notesMasterIdLst>
  <p:handoutMasterIdLst>
    <p:handoutMasterId r:id="rId17"/>
  </p:handoutMasterIdLst>
  <p:sldIdLst>
    <p:sldId id="4079" r:id="rId3"/>
    <p:sldId id="4078" r:id="rId4"/>
    <p:sldId id="4105" r:id="rId5"/>
    <p:sldId id="4080" r:id="rId6"/>
    <p:sldId id="4081" r:id="rId7"/>
    <p:sldId id="4098" r:id="rId8"/>
    <p:sldId id="4082" r:id="rId9"/>
    <p:sldId id="4085" r:id="rId10"/>
    <p:sldId id="3965" r:id="rId11"/>
    <p:sldId id="4119" r:id="rId12"/>
    <p:sldId id="4120" r:id="rId13"/>
    <p:sldId id="4099" r:id="rId14"/>
    <p:sldId id="408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/>
  <p:cmAuthor id="2" name="X240S" initials="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F1EC"/>
    <a:srgbClr val="F7AF06"/>
    <a:srgbClr val="CDCED0"/>
    <a:srgbClr val="4997FE"/>
    <a:srgbClr val="5774FF"/>
    <a:srgbClr val="F0FFEB"/>
    <a:srgbClr val="EDAD55"/>
    <a:srgbClr val="A77C42"/>
    <a:srgbClr val="CCBC7F"/>
    <a:srgbClr val="FFB9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A4817-50A1-4FB6-A7C8-F35426714EFC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52850-C505-408A-8957-9B580654B4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P1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公司简介（基于现有公司简介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公司概况页面更新）</a:t>
            </a:r>
          </a:p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明确九音的定位、愿景，列出产业合作伙伴信息</a:t>
            </a:r>
          </a:p>
          <a:p>
            <a:endParaRPr lang="en-US" altLang="zh-CN" dirty="0"/>
          </a:p>
          <a:p>
            <a:r>
              <a:rPr lang="en-US" altLang="zh-CN" dirty="0"/>
              <a:t>2023-2-10</a:t>
            </a:r>
          </a:p>
          <a:p>
            <a:r>
              <a:rPr lang="zh-CN" altLang="en-US" dirty="0"/>
              <a:t>内容更新、北角实验室介绍（背景</a:t>
            </a:r>
            <a:r>
              <a:rPr lang="en-US" altLang="zh-CN" dirty="0"/>
              <a:t>&amp;</a:t>
            </a:r>
            <a:r>
              <a:rPr lang="zh-CN" altLang="en-US" dirty="0"/>
              <a:t>研发设备</a:t>
            </a:r>
            <a:r>
              <a:rPr lang="en-US" altLang="zh-CN" dirty="0"/>
              <a:t>&amp;</a:t>
            </a:r>
            <a:r>
              <a:rPr lang="zh-CN" altLang="en-US" dirty="0"/>
              <a:t>环境）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P7 SNC 8600 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芯片技术概要 （续）</a:t>
            </a:r>
          </a:p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功耗</a:t>
            </a:r>
            <a:r>
              <a:rPr lang="zh-CN" altLang="zh-CN" sz="1800" kern="100" dirty="0">
                <a:effectLst/>
                <a:highlight>
                  <a:srgbClr val="FFFF00"/>
                </a:highlight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：不同应用下功耗差异</a:t>
            </a:r>
            <a:endParaRPr lang="zh-CN" altLang="zh-CN" sz="18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封装方式</a:t>
            </a:r>
          </a:p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其他重要信息</a:t>
            </a:r>
          </a:p>
          <a:p>
            <a:pPr marL="285750" indent="-285750" algn="just">
              <a:buFontTx/>
              <a:buChar char="-"/>
            </a:pPr>
            <a:endParaRPr lang="en-US" altLang="zh-CN" sz="12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endParaRPr lang="zh-CN" altLang="en-US" sz="1200" dirty="0"/>
          </a:p>
          <a:p>
            <a:r>
              <a:rPr lang="en-US" altLang="zh-CN" sz="1200" dirty="0"/>
              <a:t>2023-2-10</a:t>
            </a:r>
            <a:r>
              <a:rPr lang="zh-CN" altLang="en-US" sz="1200" dirty="0"/>
              <a:t>：</a:t>
            </a:r>
            <a:endParaRPr lang="en-US" altLang="zh-CN" sz="1200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是否分应用列出功耗（参考</a:t>
            </a:r>
            <a:r>
              <a:rPr lang="en-US" altLang="zh-CN" dirty="0"/>
              <a:t>ADI</a:t>
            </a:r>
            <a:r>
              <a:rPr lang="zh-CN" altLang="en-US" dirty="0"/>
              <a:t>），硬件设计相关的主要参数：功耗、</a:t>
            </a:r>
            <a:r>
              <a:rPr lang="en-US" altLang="zh-CN" dirty="0"/>
              <a:t>snr</a:t>
            </a:r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charset="0"/>
              </a:rPr>
              <a:t>12</a:t>
            </a:fld>
            <a:endParaRPr lang="en-US" altLang="zh-CN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charset="0"/>
              </a:rPr>
              <a:t>10</a:t>
            </a:fld>
            <a:endParaRPr lang="en-US" altLang="zh-CN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charset="0"/>
              </a:rPr>
              <a:t>11</a:t>
            </a:fld>
            <a:endParaRPr lang="en-US" altLang="zh-CN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3.png"/><Relationship Id="rId5" Type="http://schemas.openxmlformats.org/officeDocument/2006/relationships/tags" Target="../tags/tag39.xml"/><Relationship Id="rId10" Type="http://schemas.openxmlformats.org/officeDocument/2006/relationships/image" Target="../media/image2.png"/><Relationship Id="rId4" Type="http://schemas.openxmlformats.org/officeDocument/2006/relationships/tags" Target="../tags/tag38.xml"/><Relationship Id="rId9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image" Target="../media/image3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image" Target="../media/image2.png"/><Relationship Id="rId5" Type="http://schemas.openxmlformats.org/officeDocument/2006/relationships/tags" Target="../tags/tag4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46.xml"/><Relationship Id="rId9" Type="http://schemas.openxmlformats.org/officeDocument/2006/relationships/tags" Target="../tags/tag5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image" Target="../media/image3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2.png"/><Relationship Id="rId5" Type="http://schemas.openxmlformats.org/officeDocument/2006/relationships/tags" Target="../tags/tag56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55.xml"/><Relationship Id="rId9" Type="http://schemas.openxmlformats.org/officeDocument/2006/relationships/tags" Target="../tags/tag60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3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2.png"/><Relationship Id="rId5" Type="http://schemas.openxmlformats.org/officeDocument/2006/relationships/tags" Target="../tags/tag65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64.xml"/><Relationship Id="rId9" Type="http://schemas.openxmlformats.org/officeDocument/2006/relationships/tags" Target="../tags/tag69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image" Target="../media/image2.png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5" Type="http://schemas.openxmlformats.org/officeDocument/2006/relationships/tags" Target="../tags/tag74.xml"/><Relationship Id="rId10" Type="http://schemas.openxmlformats.org/officeDocument/2006/relationships/tags" Target="../tags/tag79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3.png"/><Relationship Id="rId5" Type="http://schemas.openxmlformats.org/officeDocument/2006/relationships/tags" Target="../tags/tag85.xml"/><Relationship Id="rId10" Type="http://schemas.openxmlformats.org/officeDocument/2006/relationships/image" Target="../media/image2.png"/><Relationship Id="rId4" Type="http://schemas.openxmlformats.org/officeDocument/2006/relationships/tags" Target="../tags/tag84.xml"/><Relationship Id="rId9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1.xml"/><Relationship Id="rId7" Type="http://schemas.openxmlformats.org/officeDocument/2006/relationships/image" Target="../media/image4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9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43" y="0"/>
            <a:ext cx="12171714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3" hasCustomPrompt="1"/>
            <p:custDataLst>
              <p:tags r:id="rId2"/>
            </p:custDataLst>
          </p:nvPr>
        </p:nvSpPr>
        <p:spPr>
          <a:xfrm>
            <a:off x="6299250" y="3595163"/>
            <a:ext cx="4826038" cy="311364"/>
          </a:xfrm>
        </p:spPr>
        <p:txBody>
          <a:bodyPr vert="horz" wrap="square" lIns="0" tIns="0" rIns="0" bIns="0" rtlCol="0" anchor="t" anchorCtr="0">
            <a:normAutofit fontScale="90000"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 idx="2" hasCustomPrompt="1"/>
            <p:custDataLst>
              <p:tags r:id="rId3"/>
            </p:custDataLst>
          </p:nvPr>
        </p:nvSpPr>
        <p:spPr>
          <a:xfrm>
            <a:off x="6299250" y="2374058"/>
            <a:ext cx="4826038" cy="110744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400" b="1" i="0" u="none" strike="noStrike" kern="1200" cap="none" spc="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" name="图片 1" descr="图片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43" y="0"/>
            <a:ext cx="12171714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04687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7" name="标题 5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6604053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 descr="图片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5153" y="1811319"/>
            <a:ext cx="2911595" cy="3235350"/>
          </a:xfrm>
          <a:prstGeom prst="rect">
            <a:avLst/>
          </a:prstGeom>
        </p:spPr>
      </p:pic>
      <p:pic>
        <p:nvPicPr>
          <p:cNvPr id="2" name="图片 1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图片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副标题 2"/>
          <p:cNvSpPr>
            <a:spLocks noGrp="1"/>
          </p:cNvSpPr>
          <p:nvPr>
            <p:ph type="subTitle" idx="3" hasCustomPrompt="1"/>
            <p:custDataLst>
              <p:tags r:id="rId4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9" name="标题 3"/>
          <p:cNvSpPr>
            <a:spLocks noGrp="1"/>
          </p:cNvSpPr>
          <p:nvPr>
            <p:ph type="ctrTitle" idx="2" hasCustomPrompt="1"/>
            <p:custDataLst>
              <p:tags r:id="rId5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 descr="图片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 descr="图片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498080" y="1234440"/>
            <a:ext cx="3949909" cy="4389120"/>
          </a:xfrm>
          <a:prstGeom prst="rect">
            <a:avLst/>
          </a:prstGeom>
        </p:spPr>
      </p:pic>
      <p:pic>
        <p:nvPicPr>
          <p:cNvPr id="6" name="图片 5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 descr="图片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2023/5/11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 descr="图片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BFAB1-4F63-411A-9392-CAC011383423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9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9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image" Target="../media/image29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6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0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18" Type="http://schemas.openxmlformats.org/officeDocument/2006/relationships/image" Target="../media/image2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13" Type="http://schemas.openxmlformats.org/officeDocument/2006/relationships/tags" Target="../tags/tag103.xml"/><Relationship Id="rId18" Type="http://schemas.openxmlformats.org/officeDocument/2006/relationships/tags" Target="../tags/tag108.xml"/><Relationship Id="rId26" Type="http://schemas.openxmlformats.org/officeDocument/2006/relationships/image" Target="../media/image31.svg"/><Relationship Id="rId3" Type="http://schemas.openxmlformats.org/officeDocument/2006/relationships/tags" Target="../tags/tag93.xml"/><Relationship Id="rId21" Type="http://schemas.openxmlformats.org/officeDocument/2006/relationships/tags" Target="../tags/tag111.xml"/><Relationship Id="rId7" Type="http://schemas.openxmlformats.org/officeDocument/2006/relationships/tags" Target="../tags/tag97.xml"/><Relationship Id="rId12" Type="http://schemas.openxmlformats.org/officeDocument/2006/relationships/tags" Target="../tags/tag102.xml"/><Relationship Id="rId17" Type="http://schemas.openxmlformats.org/officeDocument/2006/relationships/tags" Target="../tags/tag107.xml"/><Relationship Id="rId25" Type="http://schemas.openxmlformats.org/officeDocument/2006/relationships/image" Target="../media/image30.png"/><Relationship Id="rId2" Type="http://schemas.openxmlformats.org/officeDocument/2006/relationships/tags" Target="../tags/tag92.xml"/><Relationship Id="rId16" Type="http://schemas.openxmlformats.org/officeDocument/2006/relationships/tags" Target="../tags/tag106.xml"/><Relationship Id="rId20" Type="http://schemas.openxmlformats.org/officeDocument/2006/relationships/tags" Target="../tags/tag110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24" Type="http://schemas.openxmlformats.org/officeDocument/2006/relationships/image" Target="../media/image29.png"/><Relationship Id="rId5" Type="http://schemas.openxmlformats.org/officeDocument/2006/relationships/tags" Target="../tags/tag95.xml"/><Relationship Id="rId15" Type="http://schemas.openxmlformats.org/officeDocument/2006/relationships/tags" Target="../tags/tag105.xml"/><Relationship Id="rId23" Type="http://schemas.openxmlformats.org/officeDocument/2006/relationships/notesSlide" Target="../notesSlides/notesSlide3.xml"/><Relationship Id="rId10" Type="http://schemas.openxmlformats.org/officeDocument/2006/relationships/tags" Target="../tags/tag100.xml"/><Relationship Id="rId19" Type="http://schemas.openxmlformats.org/officeDocument/2006/relationships/tags" Target="../tags/tag109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tags" Target="../tags/tag104.xml"/><Relationship Id="rId22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tags" Target="../tags/tag124.xml"/><Relationship Id="rId18" Type="http://schemas.openxmlformats.org/officeDocument/2006/relationships/tags" Target="../tags/tag129.xml"/><Relationship Id="rId26" Type="http://schemas.openxmlformats.org/officeDocument/2006/relationships/image" Target="../media/image35.png"/><Relationship Id="rId3" Type="http://schemas.openxmlformats.org/officeDocument/2006/relationships/tags" Target="../tags/tag114.xml"/><Relationship Id="rId21" Type="http://schemas.openxmlformats.org/officeDocument/2006/relationships/notesSlide" Target="../notesSlides/notesSlide4.xml"/><Relationship Id="rId7" Type="http://schemas.openxmlformats.org/officeDocument/2006/relationships/tags" Target="../tags/tag118.xml"/><Relationship Id="rId12" Type="http://schemas.openxmlformats.org/officeDocument/2006/relationships/tags" Target="../tags/tag123.xml"/><Relationship Id="rId17" Type="http://schemas.openxmlformats.org/officeDocument/2006/relationships/tags" Target="../tags/tag128.xml"/><Relationship Id="rId25" Type="http://schemas.openxmlformats.org/officeDocument/2006/relationships/image" Target="../media/image34.png"/><Relationship Id="rId2" Type="http://schemas.openxmlformats.org/officeDocument/2006/relationships/tags" Target="../tags/tag113.xml"/><Relationship Id="rId16" Type="http://schemas.openxmlformats.org/officeDocument/2006/relationships/tags" Target="../tags/tag127.xml"/><Relationship Id="rId20" Type="http://schemas.openxmlformats.org/officeDocument/2006/relationships/slideLayout" Target="../slideLayouts/slideLayout30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tags" Target="../tags/tag122.xml"/><Relationship Id="rId24" Type="http://schemas.openxmlformats.org/officeDocument/2006/relationships/image" Target="../media/image33.png"/><Relationship Id="rId5" Type="http://schemas.openxmlformats.org/officeDocument/2006/relationships/tags" Target="../tags/tag116.xml"/><Relationship Id="rId15" Type="http://schemas.openxmlformats.org/officeDocument/2006/relationships/tags" Target="../tags/tag126.xml"/><Relationship Id="rId23" Type="http://schemas.openxmlformats.org/officeDocument/2006/relationships/image" Target="../media/image32.png"/><Relationship Id="rId10" Type="http://schemas.openxmlformats.org/officeDocument/2006/relationships/tags" Target="../tags/tag121.xml"/><Relationship Id="rId19" Type="http://schemas.openxmlformats.org/officeDocument/2006/relationships/tags" Target="../tags/tag130.xml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tags" Target="../tags/tag125.xml"/><Relationship Id="rId2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31.xml"/><Relationship Id="rId6" Type="http://schemas.openxmlformats.org/officeDocument/2006/relationships/image" Target="../media/image29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32.xml"/><Relationship Id="rId5" Type="http://schemas.openxmlformats.org/officeDocument/2006/relationships/image" Target="../media/image38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33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麦克风阵列技术方案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/>
              <a:t>company confidential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Soundec Playground</a:t>
            </a:r>
            <a:r>
              <a:rPr lang="en-US" altLang="zh-CN" sz="3200" b="1" baseline="300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评估板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950" y="1964690"/>
            <a:ext cx="4841240" cy="355028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2" name="ïṣlidè"/>
          <p:cNvSpPr/>
          <p:nvPr/>
        </p:nvSpPr>
        <p:spPr bwMode="auto">
          <a:xfrm>
            <a:off x="527050" y="1965325"/>
            <a:ext cx="6368415" cy="355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丰富的音频与调试接口，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小时搭建典型应用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特有声学器件和通信模块扩展板与万能板设计，积木式搭建定制化硬件方案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配合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baseline="30000" dirty="0">
                <a:solidFill>
                  <a:srgbClr val="2A2B2E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调试工具与开发者例程，零代码验证音频性能及产品原型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自动化固件生成工具，满足固件定制及小批量试产需求</a:t>
            </a: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5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主要资源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52367" y="1426668"/>
            <a:ext cx="11287267" cy="5112773"/>
            <a:chOff x="380187" y="1006044"/>
            <a:chExt cx="8465450" cy="3834580"/>
          </a:xfrm>
        </p:grpSpPr>
        <p:sp>
          <p:nvSpPr>
            <p:cNvPr id="7" name="任意多边形: 形状 10"/>
            <p:cNvSpPr/>
            <p:nvPr/>
          </p:nvSpPr>
          <p:spPr>
            <a:xfrm>
              <a:off x="3356719" y="1667438"/>
              <a:ext cx="1040157" cy="1057344"/>
            </a:xfrm>
            <a:custGeom>
              <a:avLst/>
              <a:gdLst/>
              <a:ahLst/>
              <a:cxnLst/>
              <a:rect l="0" t="0" r="0" b="0"/>
              <a:pathLst>
                <a:path w="1209379" h="1211925">
                  <a:moveTo>
                    <a:pt x="0" y="296082"/>
                  </a:moveTo>
                  <a:lnTo>
                    <a:pt x="300069" y="296082"/>
                  </a:lnTo>
                  <a:cubicBezTo>
                    <a:pt x="300069" y="296082"/>
                    <a:pt x="380129" y="295357"/>
                    <a:pt x="389750" y="264830"/>
                  </a:cubicBezTo>
                  <a:cubicBezTo>
                    <a:pt x="389750" y="264830"/>
                    <a:pt x="396868" y="249567"/>
                    <a:pt x="383040" y="232124"/>
                  </a:cubicBezTo>
                  <a:cubicBezTo>
                    <a:pt x="383040" y="232124"/>
                    <a:pt x="365573" y="200871"/>
                    <a:pt x="347378" y="184880"/>
                  </a:cubicBezTo>
                  <a:cubicBezTo>
                    <a:pt x="329183" y="168890"/>
                    <a:pt x="315353" y="99843"/>
                    <a:pt x="347378" y="56234"/>
                  </a:cubicBezTo>
                  <a:cubicBezTo>
                    <a:pt x="379401" y="12625"/>
                    <a:pt x="423798" y="0"/>
                    <a:pt x="468195" y="0"/>
                  </a:cubicBezTo>
                  <a:cubicBezTo>
                    <a:pt x="512592" y="7537"/>
                    <a:pt x="551893" y="22800"/>
                    <a:pt x="575912" y="70770"/>
                  </a:cubicBezTo>
                  <a:cubicBezTo>
                    <a:pt x="599930" y="118740"/>
                    <a:pt x="588286" y="162350"/>
                    <a:pt x="559899" y="195783"/>
                  </a:cubicBezTo>
                  <a:cubicBezTo>
                    <a:pt x="531515" y="229217"/>
                    <a:pt x="520598" y="251020"/>
                    <a:pt x="523510" y="259743"/>
                  </a:cubicBezTo>
                  <a:cubicBezTo>
                    <a:pt x="526421" y="268464"/>
                    <a:pt x="530789" y="280820"/>
                    <a:pt x="557716" y="289541"/>
                  </a:cubicBezTo>
                  <a:cubicBezTo>
                    <a:pt x="584646" y="298264"/>
                    <a:pt x="637777" y="296082"/>
                    <a:pt x="637777" y="296082"/>
                  </a:cubicBezTo>
                  <a:lnTo>
                    <a:pt x="916530" y="296082"/>
                  </a:lnTo>
                  <a:lnTo>
                    <a:pt x="916530" y="567185"/>
                  </a:lnTo>
                  <a:cubicBezTo>
                    <a:pt x="916530" y="567185"/>
                    <a:pt x="914348" y="667484"/>
                    <a:pt x="942005" y="679841"/>
                  </a:cubicBezTo>
                  <a:cubicBezTo>
                    <a:pt x="969661" y="692197"/>
                    <a:pt x="985674" y="674753"/>
                    <a:pt x="991564" y="668940"/>
                  </a:cubicBezTo>
                  <a:cubicBezTo>
                    <a:pt x="991564" y="668940"/>
                    <a:pt x="1035895" y="630418"/>
                    <a:pt x="1052630" y="626058"/>
                  </a:cubicBezTo>
                  <a:cubicBezTo>
                    <a:pt x="1069373" y="621696"/>
                    <a:pt x="1128326" y="609341"/>
                    <a:pt x="1175636" y="660217"/>
                  </a:cubicBezTo>
                  <a:cubicBezTo>
                    <a:pt x="1222939" y="711095"/>
                    <a:pt x="1212018" y="789587"/>
                    <a:pt x="1193831" y="821568"/>
                  </a:cubicBezTo>
                  <a:cubicBezTo>
                    <a:pt x="1175636" y="853548"/>
                    <a:pt x="1134756" y="883705"/>
                    <a:pt x="1088176" y="882413"/>
                  </a:cubicBezTo>
                  <a:cubicBezTo>
                    <a:pt x="1088176" y="882413"/>
                    <a:pt x="1047432" y="882869"/>
                    <a:pt x="1022884" y="859826"/>
                  </a:cubicBezTo>
                  <a:cubicBezTo>
                    <a:pt x="998336" y="836783"/>
                    <a:pt x="969859" y="822069"/>
                    <a:pt x="963969" y="819622"/>
                  </a:cubicBezTo>
                  <a:cubicBezTo>
                    <a:pt x="958079" y="817175"/>
                    <a:pt x="938440" y="814720"/>
                    <a:pt x="930590" y="837269"/>
                  </a:cubicBezTo>
                  <a:cubicBezTo>
                    <a:pt x="922731" y="859826"/>
                    <a:pt x="916355" y="869136"/>
                    <a:pt x="916355" y="92021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30975" y="1215818"/>
                    <a:pt x="526060" y="1174565"/>
                  </a:cubicBezTo>
                  <a:cubicBezTo>
                    <a:pt x="526060" y="1174565"/>
                    <a:pt x="521530" y="1160224"/>
                    <a:pt x="534015" y="1144545"/>
                  </a:cubicBezTo>
                  <a:cubicBezTo>
                    <a:pt x="548867" y="1120764"/>
                    <a:pt x="561293" y="1108604"/>
                    <a:pt x="573968" y="1091231"/>
                  </a:cubicBezTo>
                  <a:cubicBezTo>
                    <a:pt x="573968" y="1091231"/>
                    <a:pt x="611494" y="1013308"/>
                    <a:pt x="559802" y="958459"/>
                  </a:cubicBezTo>
                  <a:cubicBezTo>
                    <a:pt x="559802" y="958459"/>
                    <a:pt x="521282" y="913786"/>
                    <a:pt x="455426" y="915032"/>
                  </a:cubicBezTo>
                  <a:cubicBezTo>
                    <a:pt x="392800" y="921234"/>
                    <a:pt x="369688" y="945805"/>
                    <a:pt x="356516" y="960944"/>
                  </a:cubicBezTo>
                  <a:cubicBezTo>
                    <a:pt x="344189" y="975110"/>
                    <a:pt x="316742" y="1020916"/>
                    <a:pt x="335889" y="1074351"/>
                  </a:cubicBezTo>
                  <a:cubicBezTo>
                    <a:pt x="335889" y="1074351"/>
                    <a:pt x="345333" y="1093214"/>
                    <a:pt x="356019" y="1106864"/>
                  </a:cubicBezTo>
                  <a:cubicBezTo>
                    <a:pt x="385096" y="1144340"/>
                    <a:pt x="406965" y="1169655"/>
                    <a:pt x="385842" y="1188762"/>
                  </a:cubicBezTo>
                  <a:cubicBezTo>
                    <a:pt x="369439" y="1205390"/>
                    <a:pt x="341853" y="1211820"/>
                    <a:pt x="300233" y="1211820"/>
                  </a:cubicBezTo>
                  <a:lnTo>
                    <a:pt x="0" y="1211820"/>
                  </a:lnTo>
                  <a:lnTo>
                    <a:pt x="0" y="925026"/>
                  </a:lnTo>
                  <a:cubicBezTo>
                    <a:pt x="0" y="925026"/>
                    <a:pt x="-1691" y="811779"/>
                    <a:pt x="39547" y="818155"/>
                  </a:cubicBezTo>
                  <a:cubicBezTo>
                    <a:pt x="39547" y="818155"/>
                    <a:pt x="65566" y="821583"/>
                    <a:pt x="94532" y="847567"/>
                  </a:cubicBezTo>
                  <a:cubicBezTo>
                    <a:pt x="123496" y="873552"/>
                    <a:pt x="156389" y="889238"/>
                    <a:pt x="205482" y="877960"/>
                  </a:cubicBezTo>
                  <a:cubicBezTo>
                    <a:pt x="254576" y="866689"/>
                    <a:pt x="280595" y="824038"/>
                    <a:pt x="287468" y="799520"/>
                  </a:cubicBezTo>
                  <a:cubicBezTo>
                    <a:pt x="294341" y="775010"/>
                    <a:pt x="312014" y="703923"/>
                    <a:pt x="247211" y="646073"/>
                  </a:cubicBezTo>
                  <a:cubicBezTo>
                    <a:pt x="247211" y="646073"/>
                    <a:pt x="204501" y="608812"/>
                    <a:pt x="148534" y="625482"/>
                  </a:cubicBezTo>
                  <a:cubicBezTo>
                    <a:pt x="148534" y="625482"/>
                    <a:pt x="118833" y="635042"/>
                    <a:pt x="99441" y="654407"/>
                  </a:cubicBezTo>
                  <a:cubicBezTo>
                    <a:pt x="80049" y="673772"/>
                    <a:pt x="55257" y="692157"/>
                    <a:pt x="36111" y="687744"/>
                  </a:cubicBezTo>
                  <a:cubicBezTo>
                    <a:pt x="16964" y="683333"/>
                    <a:pt x="3218" y="651956"/>
                    <a:pt x="0" y="620089"/>
                  </a:cubicBezTo>
                  <a:cubicBezTo>
                    <a:pt x="0" y="588223"/>
                    <a:pt x="0" y="548022"/>
                    <a:pt x="0" y="547531"/>
                  </a:cubicBezTo>
                  <a:lnTo>
                    <a:pt x="0" y="296082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11"/>
            <p:cNvSpPr/>
            <p:nvPr/>
          </p:nvSpPr>
          <p:spPr>
            <a:xfrm flipV="1">
              <a:off x="4145180" y="1925245"/>
              <a:ext cx="1040157" cy="1059942"/>
            </a:xfrm>
            <a:custGeom>
              <a:avLst/>
              <a:gdLst/>
              <a:ahLst/>
              <a:cxnLst/>
              <a:rect l="0" t="0" r="0" b="0"/>
              <a:pathLst>
                <a:path w="1209379" h="1214902">
                  <a:moveTo>
                    <a:pt x="0" y="297421"/>
                  </a:moveTo>
                  <a:lnTo>
                    <a:pt x="302404" y="297276"/>
                  </a:lnTo>
                  <a:cubicBezTo>
                    <a:pt x="302404" y="297276"/>
                    <a:pt x="381117" y="293668"/>
                    <a:pt x="389750" y="268305"/>
                  </a:cubicBezTo>
                  <a:cubicBezTo>
                    <a:pt x="389750" y="268305"/>
                    <a:pt x="396837" y="256379"/>
                    <a:pt x="382422" y="230773"/>
                  </a:cubicBezTo>
                  <a:cubicBezTo>
                    <a:pt x="382422" y="230773"/>
                    <a:pt x="365772" y="208400"/>
                    <a:pt x="346885" y="183045"/>
                  </a:cubicBezTo>
                  <a:cubicBezTo>
                    <a:pt x="326257" y="164152"/>
                    <a:pt x="315572" y="103248"/>
                    <a:pt x="346139" y="58998"/>
                  </a:cubicBezTo>
                  <a:cubicBezTo>
                    <a:pt x="376924" y="14434"/>
                    <a:pt x="428894" y="-1906"/>
                    <a:pt x="467912" y="0"/>
                  </a:cubicBezTo>
                  <a:cubicBezTo>
                    <a:pt x="515627" y="7043"/>
                    <a:pt x="557341" y="22754"/>
                    <a:pt x="578501" y="72422"/>
                  </a:cubicBezTo>
                  <a:cubicBezTo>
                    <a:pt x="604650" y="131338"/>
                    <a:pt x="587448" y="173846"/>
                    <a:pt x="546502" y="216119"/>
                  </a:cubicBezTo>
                  <a:cubicBezTo>
                    <a:pt x="524075" y="240221"/>
                    <a:pt x="522655" y="255720"/>
                    <a:pt x="525567" y="264458"/>
                  </a:cubicBezTo>
                  <a:cubicBezTo>
                    <a:pt x="528477" y="273193"/>
                    <a:pt x="533431" y="278405"/>
                    <a:pt x="560359" y="287142"/>
                  </a:cubicBezTo>
                  <a:cubicBezTo>
                    <a:pt x="587288" y="295878"/>
                    <a:pt x="638149" y="297608"/>
                    <a:pt x="638149" y="297608"/>
                  </a:cubicBezTo>
                  <a:lnTo>
                    <a:pt x="916902" y="297608"/>
                  </a:lnTo>
                  <a:lnTo>
                    <a:pt x="916530" y="571169"/>
                  </a:lnTo>
                  <a:cubicBezTo>
                    <a:pt x="916530" y="571169"/>
                    <a:pt x="914348" y="671639"/>
                    <a:pt x="942005" y="684015"/>
                  </a:cubicBezTo>
                  <a:cubicBezTo>
                    <a:pt x="969661" y="696391"/>
                    <a:pt x="985674" y="678919"/>
                    <a:pt x="991564" y="673095"/>
                  </a:cubicBezTo>
                  <a:cubicBezTo>
                    <a:pt x="991564" y="673095"/>
                    <a:pt x="1035895" y="634508"/>
                    <a:pt x="1052630" y="630140"/>
                  </a:cubicBezTo>
                  <a:cubicBezTo>
                    <a:pt x="1069373" y="625771"/>
                    <a:pt x="1128326" y="613396"/>
                    <a:pt x="1175636" y="664357"/>
                  </a:cubicBezTo>
                  <a:cubicBezTo>
                    <a:pt x="1222939" y="715320"/>
                    <a:pt x="1212018" y="793949"/>
                    <a:pt x="1193831" y="825983"/>
                  </a:cubicBezTo>
                  <a:cubicBezTo>
                    <a:pt x="1175636" y="858017"/>
                    <a:pt x="1134756" y="888220"/>
                    <a:pt x="1088176" y="886928"/>
                  </a:cubicBezTo>
                  <a:cubicBezTo>
                    <a:pt x="1088176" y="886928"/>
                    <a:pt x="1047432" y="887384"/>
                    <a:pt x="1022884" y="864295"/>
                  </a:cubicBezTo>
                  <a:cubicBezTo>
                    <a:pt x="998336" y="841221"/>
                    <a:pt x="969859" y="826485"/>
                    <a:pt x="963969" y="824030"/>
                  </a:cubicBezTo>
                  <a:cubicBezTo>
                    <a:pt x="958079" y="821575"/>
                    <a:pt x="938440" y="819120"/>
                    <a:pt x="930590" y="841708"/>
                  </a:cubicBezTo>
                  <a:cubicBezTo>
                    <a:pt x="922731" y="864295"/>
                    <a:pt x="916355" y="873628"/>
                    <a:pt x="916355" y="924798"/>
                  </a:cubicBezTo>
                  <a:lnTo>
                    <a:pt x="916355" y="1214731"/>
                  </a:lnTo>
                  <a:lnTo>
                    <a:pt x="644867" y="1214731"/>
                  </a:lnTo>
                  <a:cubicBezTo>
                    <a:pt x="644867" y="1214731"/>
                    <a:pt x="529988" y="1216897"/>
                    <a:pt x="526060" y="1179573"/>
                  </a:cubicBezTo>
                  <a:cubicBezTo>
                    <a:pt x="526060" y="1179573"/>
                    <a:pt x="520661" y="1167786"/>
                    <a:pt x="540789" y="1138320"/>
                  </a:cubicBezTo>
                  <a:cubicBezTo>
                    <a:pt x="560917" y="1108855"/>
                    <a:pt x="578100" y="1096087"/>
                    <a:pt x="586446" y="1071045"/>
                  </a:cubicBezTo>
                  <a:cubicBezTo>
                    <a:pt x="586446" y="1071045"/>
                    <a:pt x="602647" y="1003276"/>
                    <a:pt x="560917" y="962517"/>
                  </a:cubicBezTo>
                  <a:cubicBezTo>
                    <a:pt x="560917" y="962517"/>
                    <a:pt x="517715" y="914394"/>
                    <a:pt x="454874" y="918810"/>
                  </a:cubicBezTo>
                  <a:cubicBezTo>
                    <a:pt x="392037" y="923225"/>
                    <a:pt x="366017" y="949749"/>
                    <a:pt x="353744" y="963992"/>
                  </a:cubicBezTo>
                  <a:cubicBezTo>
                    <a:pt x="341470" y="978234"/>
                    <a:pt x="315451" y="1026357"/>
                    <a:pt x="334598" y="1079884"/>
                  </a:cubicBezTo>
                  <a:cubicBezTo>
                    <a:pt x="334598" y="1079884"/>
                    <a:pt x="351780" y="1114753"/>
                    <a:pt x="370926" y="1132430"/>
                  </a:cubicBezTo>
                  <a:cubicBezTo>
                    <a:pt x="390072" y="1150108"/>
                    <a:pt x="401855" y="1177118"/>
                    <a:pt x="384182" y="1191847"/>
                  </a:cubicBezTo>
                  <a:cubicBezTo>
                    <a:pt x="366508" y="1206584"/>
                    <a:pt x="319379" y="1210999"/>
                    <a:pt x="300233" y="1214731"/>
                  </a:cubicBezTo>
                  <a:lnTo>
                    <a:pt x="0" y="1214731"/>
                  </a:lnTo>
                  <a:lnTo>
                    <a:pt x="0" y="929617"/>
                  </a:lnTo>
                  <a:cubicBezTo>
                    <a:pt x="0" y="929617"/>
                    <a:pt x="-1691" y="816172"/>
                    <a:pt x="39547" y="822556"/>
                  </a:cubicBezTo>
                  <a:cubicBezTo>
                    <a:pt x="39547" y="822556"/>
                    <a:pt x="65566" y="825998"/>
                    <a:pt x="94531" y="852021"/>
                  </a:cubicBezTo>
                  <a:cubicBezTo>
                    <a:pt x="123496" y="878051"/>
                    <a:pt x="156389" y="893768"/>
                    <a:pt x="205482" y="882466"/>
                  </a:cubicBezTo>
                  <a:cubicBezTo>
                    <a:pt x="254576" y="871173"/>
                    <a:pt x="277052" y="826895"/>
                    <a:pt x="285749" y="803898"/>
                  </a:cubicBezTo>
                  <a:cubicBezTo>
                    <a:pt x="292709" y="781652"/>
                    <a:pt x="307494" y="706948"/>
                    <a:pt x="250336" y="655988"/>
                  </a:cubicBezTo>
                  <a:cubicBezTo>
                    <a:pt x="250336" y="655988"/>
                    <a:pt x="209207" y="618574"/>
                    <a:pt x="150309" y="629513"/>
                  </a:cubicBezTo>
                  <a:cubicBezTo>
                    <a:pt x="150309" y="629513"/>
                    <a:pt x="118747" y="633987"/>
                    <a:pt x="99441" y="658538"/>
                  </a:cubicBezTo>
                  <a:cubicBezTo>
                    <a:pt x="80049" y="677936"/>
                    <a:pt x="55257" y="696351"/>
                    <a:pt x="36111" y="691931"/>
                  </a:cubicBezTo>
                  <a:cubicBezTo>
                    <a:pt x="12631" y="688926"/>
                    <a:pt x="3218" y="656083"/>
                    <a:pt x="0" y="624162"/>
                  </a:cubicBezTo>
                  <a:cubicBezTo>
                    <a:pt x="0" y="592242"/>
                    <a:pt x="0" y="551973"/>
                    <a:pt x="0" y="551482"/>
                  </a:cubicBezTo>
                  <a:lnTo>
                    <a:pt x="0" y="297421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12"/>
            <p:cNvSpPr/>
            <p:nvPr/>
          </p:nvSpPr>
          <p:spPr>
            <a:xfrm flipH="1">
              <a:off x="3105277" y="2464325"/>
              <a:ext cx="1040157" cy="1060030"/>
            </a:xfrm>
            <a:custGeom>
              <a:avLst/>
              <a:gdLst/>
              <a:ahLst/>
              <a:cxnLst/>
              <a:rect l="0" t="0" r="0" b="0"/>
              <a:pathLst>
                <a:path w="1209379" h="1215003">
                  <a:moveTo>
                    <a:pt x="0" y="299843"/>
                  </a:moveTo>
                  <a:lnTo>
                    <a:pt x="300069" y="299843"/>
                  </a:lnTo>
                  <a:cubicBezTo>
                    <a:pt x="300069" y="299843"/>
                    <a:pt x="381949" y="294951"/>
                    <a:pt x="389404" y="267450"/>
                  </a:cubicBezTo>
                  <a:cubicBezTo>
                    <a:pt x="389404" y="267450"/>
                    <a:pt x="396868" y="253249"/>
                    <a:pt x="383040" y="235776"/>
                  </a:cubicBezTo>
                  <a:cubicBezTo>
                    <a:pt x="383040" y="235776"/>
                    <a:pt x="363294" y="210917"/>
                    <a:pt x="347378" y="188453"/>
                  </a:cubicBezTo>
                  <a:cubicBezTo>
                    <a:pt x="330693" y="164907"/>
                    <a:pt x="315353" y="101385"/>
                    <a:pt x="347378" y="57703"/>
                  </a:cubicBezTo>
                  <a:cubicBezTo>
                    <a:pt x="379401" y="14021"/>
                    <a:pt x="424082" y="-1757"/>
                    <a:pt x="468195" y="0"/>
                  </a:cubicBezTo>
                  <a:cubicBezTo>
                    <a:pt x="512419" y="8295"/>
                    <a:pt x="552175" y="23902"/>
                    <a:pt x="575791" y="72152"/>
                  </a:cubicBezTo>
                  <a:cubicBezTo>
                    <a:pt x="597692" y="116898"/>
                    <a:pt x="588286" y="165885"/>
                    <a:pt x="559899" y="199375"/>
                  </a:cubicBezTo>
                  <a:cubicBezTo>
                    <a:pt x="531515" y="232864"/>
                    <a:pt x="520598" y="254705"/>
                    <a:pt x="523510" y="263442"/>
                  </a:cubicBezTo>
                  <a:cubicBezTo>
                    <a:pt x="526421" y="272178"/>
                    <a:pt x="535252" y="285163"/>
                    <a:pt x="557152" y="291689"/>
                  </a:cubicBezTo>
                  <a:cubicBezTo>
                    <a:pt x="584284" y="299772"/>
                    <a:pt x="637777" y="299843"/>
                    <a:pt x="637777" y="299843"/>
                  </a:cubicBezTo>
                  <a:lnTo>
                    <a:pt x="917054" y="299432"/>
                  </a:lnTo>
                  <a:lnTo>
                    <a:pt x="917343" y="581606"/>
                  </a:lnTo>
                  <a:cubicBezTo>
                    <a:pt x="917343" y="581606"/>
                    <a:pt x="914348" y="671870"/>
                    <a:pt x="942005" y="684247"/>
                  </a:cubicBezTo>
                  <a:cubicBezTo>
                    <a:pt x="969661" y="696624"/>
                    <a:pt x="985674" y="679150"/>
                    <a:pt x="991564" y="673327"/>
                  </a:cubicBezTo>
                  <a:cubicBezTo>
                    <a:pt x="991564" y="673327"/>
                    <a:pt x="1035895" y="634741"/>
                    <a:pt x="1052630" y="630372"/>
                  </a:cubicBezTo>
                  <a:cubicBezTo>
                    <a:pt x="1069373" y="626004"/>
                    <a:pt x="1128326" y="613628"/>
                    <a:pt x="1175636" y="664590"/>
                  </a:cubicBezTo>
                  <a:cubicBezTo>
                    <a:pt x="1222939" y="715552"/>
                    <a:pt x="1212018" y="794177"/>
                    <a:pt x="1193831" y="826211"/>
                  </a:cubicBezTo>
                  <a:cubicBezTo>
                    <a:pt x="1175636" y="858245"/>
                    <a:pt x="1134756" y="888455"/>
                    <a:pt x="1088176" y="887163"/>
                  </a:cubicBezTo>
                  <a:cubicBezTo>
                    <a:pt x="1088176" y="887163"/>
                    <a:pt x="1047432" y="887612"/>
                    <a:pt x="1022884" y="864530"/>
                  </a:cubicBezTo>
                  <a:cubicBezTo>
                    <a:pt x="998336" y="841449"/>
                    <a:pt x="969859" y="826720"/>
                    <a:pt x="963969" y="824266"/>
                  </a:cubicBezTo>
                  <a:cubicBezTo>
                    <a:pt x="958079" y="821811"/>
                    <a:pt x="938440" y="819348"/>
                    <a:pt x="930590" y="841943"/>
                  </a:cubicBezTo>
                  <a:cubicBezTo>
                    <a:pt x="922731" y="864530"/>
                    <a:pt x="916355" y="873863"/>
                    <a:pt x="916355" y="925026"/>
                  </a:cubicBezTo>
                  <a:lnTo>
                    <a:pt x="916355" y="1214845"/>
                  </a:lnTo>
                  <a:lnTo>
                    <a:pt x="644867" y="1214845"/>
                  </a:lnTo>
                  <a:cubicBezTo>
                    <a:pt x="644867" y="1214845"/>
                    <a:pt x="529988" y="1217132"/>
                    <a:pt x="526060" y="1179801"/>
                  </a:cubicBezTo>
                  <a:cubicBezTo>
                    <a:pt x="526060" y="1179801"/>
                    <a:pt x="520661" y="1168021"/>
                    <a:pt x="540789" y="1138556"/>
                  </a:cubicBezTo>
                  <a:cubicBezTo>
                    <a:pt x="560917" y="1109091"/>
                    <a:pt x="578100" y="1096323"/>
                    <a:pt x="586446" y="1071273"/>
                  </a:cubicBezTo>
                  <a:cubicBezTo>
                    <a:pt x="586446" y="1071273"/>
                    <a:pt x="602647" y="1003504"/>
                    <a:pt x="560917" y="962745"/>
                  </a:cubicBezTo>
                  <a:cubicBezTo>
                    <a:pt x="560917" y="962745"/>
                    <a:pt x="517715" y="914622"/>
                    <a:pt x="454874" y="919045"/>
                  </a:cubicBezTo>
                  <a:cubicBezTo>
                    <a:pt x="392037" y="923461"/>
                    <a:pt x="366017" y="949977"/>
                    <a:pt x="353744" y="964220"/>
                  </a:cubicBezTo>
                  <a:cubicBezTo>
                    <a:pt x="341470" y="978462"/>
                    <a:pt x="315451" y="1026585"/>
                    <a:pt x="334598" y="1080112"/>
                  </a:cubicBezTo>
                  <a:cubicBezTo>
                    <a:pt x="334598" y="1080112"/>
                    <a:pt x="351780" y="1114981"/>
                    <a:pt x="370926" y="1132658"/>
                  </a:cubicBezTo>
                  <a:cubicBezTo>
                    <a:pt x="390073" y="1150344"/>
                    <a:pt x="401855" y="1177346"/>
                    <a:pt x="384182" y="1192083"/>
                  </a:cubicBezTo>
                  <a:cubicBezTo>
                    <a:pt x="366508" y="1206812"/>
                    <a:pt x="319379" y="1211235"/>
                    <a:pt x="300233" y="1214845"/>
                  </a:cubicBezTo>
                  <a:lnTo>
                    <a:pt x="0" y="1214845"/>
                  </a:lnTo>
                  <a:lnTo>
                    <a:pt x="0" y="929845"/>
                  </a:lnTo>
                  <a:cubicBezTo>
                    <a:pt x="0" y="929845"/>
                    <a:pt x="-1691" y="816407"/>
                    <a:pt x="39548" y="822791"/>
                  </a:cubicBezTo>
                  <a:cubicBezTo>
                    <a:pt x="39548" y="822791"/>
                    <a:pt x="65566" y="826226"/>
                    <a:pt x="94532" y="852256"/>
                  </a:cubicBezTo>
                  <a:cubicBezTo>
                    <a:pt x="123496" y="878279"/>
                    <a:pt x="157134" y="896853"/>
                    <a:pt x="205482" y="882702"/>
                  </a:cubicBezTo>
                  <a:cubicBezTo>
                    <a:pt x="255361" y="868102"/>
                    <a:pt x="277690" y="828028"/>
                    <a:pt x="284561" y="803472"/>
                  </a:cubicBezTo>
                  <a:cubicBezTo>
                    <a:pt x="291436" y="778916"/>
                    <a:pt x="306928" y="700929"/>
                    <a:pt x="249149" y="653697"/>
                  </a:cubicBezTo>
                  <a:cubicBezTo>
                    <a:pt x="249149" y="653697"/>
                    <a:pt x="204415" y="617030"/>
                    <a:pt x="148534" y="629796"/>
                  </a:cubicBezTo>
                  <a:cubicBezTo>
                    <a:pt x="148534" y="629796"/>
                    <a:pt x="118833" y="639371"/>
                    <a:pt x="99441" y="658769"/>
                  </a:cubicBezTo>
                  <a:cubicBezTo>
                    <a:pt x="80049" y="678166"/>
                    <a:pt x="53671" y="692880"/>
                    <a:pt x="34182" y="690363"/>
                  </a:cubicBezTo>
                  <a:cubicBezTo>
                    <a:pt x="14922" y="687878"/>
                    <a:pt x="3219" y="656315"/>
                    <a:pt x="0" y="624395"/>
                  </a:cubicBezTo>
                  <a:cubicBezTo>
                    <a:pt x="0" y="592475"/>
                    <a:pt x="0" y="552206"/>
                    <a:pt x="0" y="551714"/>
                  </a:cubicBezTo>
                  <a:lnTo>
                    <a:pt x="0" y="299843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13"/>
            <p:cNvSpPr/>
            <p:nvPr/>
          </p:nvSpPr>
          <p:spPr>
            <a:xfrm flipH="1" flipV="1">
              <a:off x="3894039" y="2724537"/>
              <a:ext cx="1040157" cy="1057469"/>
            </a:xfrm>
            <a:custGeom>
              <a:avLst/>
              <a:gdLst/>
              <a:ahLst/>
              <a:cxnLst/>
              <a:rect l="0" t="0" r="0" b="0"/>
              <a:pathLst>
                <a:path w="1209379" h="1212068">
                  <a:moveTo>
                    <a:pt x="0" y="296120"/>
                  </a:moveTo>
                  <a:lnTo>
                    <a:pt x="300069" y="296120"/>
                  </a:lnTo>
                  <a:cubicBezTo>
                    <a:pt x="300069" y="296120"/>
                    <a:pt x="380129" y="295392"/>
                    <a:pt x="389750" y="264770"/>
                  </a:cubicBezTo>
                  <a:cubicBezTo>
                    <a:pt x="389750" y="264770"/>
                    <a:pt x="396868" y="249462"/>
                    <a:pt x="383040" y="231964"/>
                  </a:cubicBezTo>
                  <a:cubicBezTo>
                    <a:pt x="383040" y="231964"/>
                    <a:pt x="365573" y="200614"/>
                    <a:pt x="347378" y="184574"/>
                  </a:cubicBezTo>
                  <a:cubicBezTo>
                    <a:pt x="329183" y="168536"/>
                    <a:pt x="315353" y="99276"/>
                    <a:pt x="347378" y="55532"/>
                  </a:cubicBezTo>
                  <a:cubicBezTo>
                    <a:pt x="379401" y="11789"/>
                    <a:pt x="423798" y="-2063"/>
                    <a:pt x="468195" y="0"/>
                  </a:cubicBezTo>
                  <a:cubicBezTo>
                    <a:pt x="512592" y="6686"/>
                    <a:pt x="551893" y="21996"/>
                    <a:pt x="575912" y="70113"/>
                  </a:cubicBezTo>
                  <a:cubicBezTo>
                    <a:pt x="599930" y="118231"/>
                    <a:pt x="588286" y="161974"/>
                    <a:pt x="559899" y="195512"/>
                  </a:cubicBezTo>
                  <a:cubicBezTo>
                    <a:pt x="531515" y="229049"/>
                    <a:pt x="520598" y="250918"/>
                    <a:pt x="523510" y="259668"/>
                  </a:cubicBezTo>
                  <a:cubicBezTo>
                    <a:pt x="526421" y="268415"/>
                    <a:pt x="530789" y="280810"/>
                    <a:pt x="557716" y="289558"/>
                  </a:cubicBezTo>
                  <a:cubicBezTo>
                    <a:pt x="584646" y="298308"/>
                    <a:pt x="637777" y="296120"/>
                    <a:pt x="637777" y="296120"/>
                  </a:cubicBezTo>
                  <a:lnTo>
                    <a:pt x="916530" y="296120"/>
                  </a:lnTo>
                  <a:lnTo>
                    <a:pt x="916530" y="568057"/>
                  </a:lnTo>
                  <a:cubicBezTo>
                    <a:pt x="916530" y="568057"/>
                    <a:pt x="914348" y="668668"/>
                    <a:pt x="942005" y="681062"/>
                  </a:cubicBezTo>
                  <a:cubicBezTo>
                    <a:pt x="969661" y="693455"/>
                    <a:pt x="985674" y="675958"/>
                    <a:pt x="991564" y="670125"/>
                  </a:cubicBezTo>
                  <a:cubicBezTo>
                    <a:pt x="991564" y="670125"/>
                    <a:pt x="1035895" y="631486"/>
                    <a:pt x="1052630" y="627112"/>
                  </a:cubicBezTo>
                  <a:cubicBezTo>
                    <a:pt x="1069373" y="622736"/>
                    <a:pt x="1128326" y="610344"/>
                    <a:pt x="1175636" y="661376"/>
                  </a:cubicBezTo>
                  <a:cubicBezTo>
                    <a:pt x="1222939" y="712410"/>
                    <a:pt x="1212018" y="791145"/>
                    <a:pt x="1193831" y="823224"/>
                  </a:cubicBezTo>
                  <a:cubicBezTo>
                    <a:pt x="1175636" y="855304"/>
                    <a:pt x="1134756" y="885552"/>
                    <a:pt x="1088176" y="884260"/>
                  </a:cubicBezTo>
                  <a:cubicBezTo>
                    <a:pt x="1088176" y="884260"/>
                    <a:pt x="1047432" y="884708"/>
                    <a:pt x="1022884" y="861597"/>
                  </a:cubicBezTo>
                  <a:cubicBezTo>
                    <a:pt x="998336" y="838485"/>
                    <a:pt x="969859" y="823734"/>
                    <a:pt x="963969" y="821271"/>
                  </a:cubicBezTo>
                  <a:cubicBezTo>
                    <a:pt x="958079" y="818816"/>
                    <a:pt x="938440" y="816354"/>
                    <a:pt x="930590" y="838979"/>
                  </a:cubicBezTo>
                  <a:cubicBezTo>
                    <a:pt x="922731" y="861597"/>
                    <a:pt x="916355" y="870945"/>
                    <a:pt x="916355" y="92217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29988" y="1214693"/>
                    <a:pt x="526060" y="1177308"/>
                  </a:cubicBezTo>
                  <a:cubicBezTo>
                    <a:pt x="526060" y="1177308"/>
                    <a:pt x="520661" y="1165513"/>
                    <a:pt x="540789" y="1136002"/>
                  </a:cubicBezTo>
                  <a:cubicBezTo>
                    <a:pt x="560917" y="1106499"/>
                    <a:pt x="574768" y="1097729"/>
                    <a:pt x="586446" y="1068628"/>
                  </a:cubicBezTo>
                  <a:cubicBezTo>
                    <a:pt x="586446" y="1068628"/>
                    <a:pt x="602647" y="1000768"/>
                    <a:pt x="560917" y="959948"/>
                  </a:cubicBezTo>
                  <a:cubicBezTo>
                    <a:pt x="560917" y="959948"/>
                    <a:pt x="517715" y="911757"/>
                    <a:pt x="454874" y="916188"/>
                  </a:cubicBezTo>
                  <a:cubicBezTo>
                    <a:pt x="392037" y="920611"/>
                    <a:pt x="366017" y="947165"/>
                    <a:pt x="353744" y="961423"/>
                  </a:cubicBezTo>
                  <a:cubicBezTo>
                    <a:pt x="341470" y="975688"/>
                    <a:pt x="315451" y="1023880"/>
                    <a:pt x="334598" y="1077482"/>
                  </a:cubicBezTo>
                  <a:cubicBezTo>
                    <a:pt x="334598" y="1077482"/>
                    <a:pt x="351780" y="1112397"/>
                    <a:pt x="370926" y="1130105"/>
                  </a:cubicBezTo>
                  <a:cubicBezTo>
                    <a:pt x="390073" y="1147805"/>
                    <a:pt x="401855" y="1174854"/>
                    <a:pt x="384182" y="1189605"/>
                  </a:cubicBezTo>
                  <a:cubicBezTo>
                    <a:pt x="366508" y="1204357"/>
                    <a:pt x="319379" y="1208788"/>
                    <a:pt x="300233" y="1211820"/>
                  </a:cubicBezTo>
                  <a:lnTo>
                    <a:pt x="0" y="1211820"/>
                  </a:lnTo>
                  <a:lnTo>
                    <a:pt x="0" y="927002"/>
                  </a:lnTo>
                  <a:cubicBezTo>
                    <a:pt x="0" y="927002"/>
                    <a:pt x="-1691" y="813405"/>
                    <a:pt x="39548" y="819797"/>
                  </a:cubicBezTo>
                  <a:cubicBezTo>
                    <a:pt x="39548" y="819797"/>
                    <a:pt x="65567" y="823240"/>
                    <a:pt x="94532" y="849300"/>
                  </a:cubicBezTo>
                  <a:cubicBezTo>
                    <a:pt x="123496" y="875368"/>
                    <a:pt x="156389" y="891108"/>
                    <a:pt x="205482" y="879791"/>
                  </a:cubicBezTo>
                  <a:cubicBezTo>
                    <a:pt x="254576" y="868482"/>
                    <a:pt x="280595" y="825702"/>
                    <a:pt x="287468" y="801108"/>
                  </a:cubicBezTo>
                  <a:cubicBezTo>
                    <a:pt x="294341" y="776522"/>
                    <a:pt x="312014" y="705217"/>
                    <a:pt x="247211" y="647189"/>
                  </a:cubicBezTo>
                  <a:cubicBezTo>
                    <a:pt x="247211" y="647189"/>
                    <a:pt x="204501" y="609813"/>
                    <a:pt x="148534" y="626535"/>
                  </a:cubicBezTo>
                  <a:cubicBezTo>
                    <a:pt x="148534" y="626535"/>
                    <a:pt x="118833" y="636123"/>
                    <a:pt x="99441" y="655549"/>
                  </a:cubicBezTo>
                  <a:cubicBezTo>
                    <a:pt x="80049" y="674973"/>
                    <a:pt x="55257" y="693415"/>
                    <a:pt x="36111" y="688989"/>
                  </a:cubicBezTo>
                  <a:cubicBezTo>
                    <a:pt x="16965" y="684563"/>
                    <a:pt x="3218" y="653089"/>
                    <a:pt x="0" y="621125"/>
                  </a:cubicBezTo>
                  <a:cubicBezTo>
                    <a:pt x="0" y="589160"/>
                    <a:pt x="0" y="548836"/>
                    <a:pt x="0" y="548344"/>
                  </a:cubicBezTo>
                  <a:lnTo>
                    <a:pt x="0" y="29612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4"/>
            <p:cNvSpPr/>
            <p:nvPr/>
          </p:nvSpPr>
          <p:spPr>
            <a:xfrm>
              <a:off x="1500206" y="1145871"/>
              <a:ext cx="2232745" cy="628343"/>
            </a:xfrm>
            <a:custGeom>
              <a:avLst/>
              <a:gdLst/>
              <a:ahLst/>
              <a:cxnLst/>
              <a:rect l="0" t="0" r="0" b="0"/>
              <a:pathLst>
                <a:path w="2323594" h="953610" fill="none">
                  <a:moveTo>
                    <a:pt x="2323594" y="953610"/>
                  </a:moveTo>
                  <a:lnTo>
                    <a:pt x="232359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15"/>
            <p:cNvSpPr/>
            <p:nvPr/>
          </p:nvSpPr>
          <p:spPr>
            <a:xfrm>
              <a:off x="5117523" y="1145871"/>
              <a:ext cx="255618" cy="1167397"/>
            </a:xfrm>
            <a:custGeom>
              <a:avLst/>
              <a:gdLst/>
              <a:ahLst/>
              <a:cxnLst/>
              <a:rect l="0" t="0" r="0" b="0"/>
              <a:pathLst>
                <a:path w="614384" h="826948" fill="none">
                  <a:moveTo>
                    <a:pt x="0" y="826948"/>
                  </a:moveTo>
                  <a:lnTo>
                    <a:pt x="248865" y="826948"/>
                  </a:lnTo>
                  <a:lnTo>
                    <a:pt x="248865" y="0"/>
                  </a:lnTo>
                  <a:lnTo>
                    <a:pt x="614384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: 形状 17"/>
            <p:cNvSpPr/>
            <p:nvPr/>
          </p:nvSpPr>
          <p:spPr>
            <a:xfrm>
              <a:off x="1486167" y="3054547"/>
              <a:ext cx="1705739" cy="88470"/>
            </a:xfrm>
            <a:custGeom>
              <a:avLst/>
              <a:gdLst/>
              <a:ahLst/>
              <a:cxnLst/>
              <a:rect l="0" t="0" r="0" b="0"/>
              <a:pathLst>
                <a:path w="1618458" h="283898" fill="none">
                  <a:moveTo>
                    <a:pt x="1618458" y="283898"/>
                  </a:moveTo>
                  <a:lnTo>
                    <a:pt x="1294766" y="283898"/>
                  </a:lnTo>
                  <a:lnTo>
                    <a:pt x="1294766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0"/>
            <p:cNvSpPr/>
            <p:nvPr/>
          </p:nvSpPr>
          <p:spPr>
            <a:xfrm>
              <a:off x="5373141" y="1006044"/>
              <a:ext cx="94330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Architecture</a:t>
              </a:r>
              <a:endParaRPr lang="en-US" altLang="zh-CN"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128"/>
            <p:cNvSpPr txBox="1"/>
            <p:nvPr/>
          </p:nvSpPr>
          <p:spPr>
            <a:xfrm>
              <a:off x="5117523" y="3154633"/>
              <a:ext cx="3728114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立体声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DAC</a:t>
              </a: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DAC: SNR 100dB, THD+N: - 89dB,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106dBA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ADC: SNR  95dB, THD+N: - 88dB, 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110dBA 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采样率支持：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8k, 16k, 32k, 48k, 96k, 192k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DMIC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 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支持本地音频运算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AGC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Mixer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独立声道增益控制：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12dB~-19dB,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64dB~-64dB,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8" name="任意多边形: 形状 25"/>
            <p:cNvSpPr/>
            <p:nvPr/>
          </p:nvSpPr>
          <p:spPr>
            <a:xfrm>
              <a:off x="609833" y="1006044"/>
              <a:ext cx="890373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Resource</a:t>
              </a:r>
            </a:p>
          </p:txBody>
        </p:sp>
        <p:sp>
          <p:nvSpPr>
            <p:cNvPr id="39" name="Text 129"/>
            <p:cNvSpPr txBox="1"/>
            <p:nvPr/>
          </p:nvSpPr>
          <p:spPr>
            <a:xfrm>
              <a:off x="380187" y="1338865"/>
              <a:ext cx="2811720" cy="1463308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音频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200MHz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，矢量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FPU, SIMD 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512 kb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48KB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零等待缓存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片内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1MB NOR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闪存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单独的电源管理单元支持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3.3V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5.5V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宽电压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用于所有片上电源电压的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DC-DC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稳压器和</a:t>
              </a:r>
              <a:r>
                <a:rPr lang="en-US" altLang="zh-CN" sz="1050" dirty="0" err="1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ldo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内置硬件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BQ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加速器，支持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8-band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EQ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任意多边形: 形状 27"/>
            <p:cNvSpPr/>
            <p:nvPr/>
          </p:nvSpPr>
          <p:spPr>
            <a:xfrm>
              <a:off x="609833" y="2907105"/>
              <a:ext cx="87633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Interface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 131"/>
            <p:cNvSpPr txBox="1"/>
            <p:nvPr/>
          </p:nvSpPr>
          <p:spPr>
            <a:xfrm>
              <a:off x="380187" y="3253271"/>
              <a:ext cx="2861666" cy="1380295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USB2.0 HS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设备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UAC1.0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UAC2.0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路全双工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I2S 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数字音频接口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IIC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控制单元，支持主从模式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1050" kern="1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Uart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16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GPIO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，支持和其他单元的引脚复用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 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单元用于其他模拟信号检测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一个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256 bits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</a:t>
              </a:r>
              <a:r>
                <a:rPr lang="en-US" altLang="zh-CN" sz="1050" kern="1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eFuse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Text 132"/>
            <p:cNvSpPr txBox="1"/>
            <p:nvPr/>
          </p:nvSpPr>
          <p:spPr>
            <a:xfrm>
              <a:off x="3616103" y="1943653"/>
              <a:ext cx="350819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133"/>
            <p:cNvSpPr txBox="1"/>
            <p:nvPr/>
          </p:nvSpPr>
          <p:spPr>
            <a:xfrm>
              <a:off x="3490240" y="2759471"/>
              <a:ext cx="56469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接口资源</a:t>
              </a:r>
            </a:p>
          </p:txBody>
        </p:sp>
        <p:sp>
          <p:nvSpPr>
            <p:cNvPr id="44" name="Text 134"/>
            <p:cNvSpPr txBox="1"/>
            <p:nvPr/>
          </p:nvSpPr>
          <p:spPr>
            <a:xfrm>
              <a:off x="4333238" y="2404724"/>
              <a:ext cx="720647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指令架构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 135"/>
            <p:cNvSpPr txBox="1"/>
            <p:nvPr/>
          </p:nvSpPr>
          <p:spPr>
            <a:xfrm>
              <a:off x="4336021" y="3206515"/>
              <a:ext cx="62228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Codec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 129"/>
            <p:cNvSpPr txBox="1"/>
            <p:nvPr/>
          </p:nvSpPr>
          <p:spPr>
            <a:xfrm>
              <a:off x="5122000" y="1315114"/>
              <a:ext cx="3673026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HiFi3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是一种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VLIW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架构，支持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路操作并行执行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支持一个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SIMD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单精度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乘法器的乘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积单元，乘法器支持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位或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位乘法操作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每个周期支持两次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32x32-bit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支持单乘、双乘和四乘的运算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通过可选的浮点单元，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HiFi 3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支持每个周期两个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IEEE-754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一个算术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逻辑单元，以及一个对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AE_DR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值进行操作的移位单元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任意多边形: 形状 39"/>
            <p:cNvSpPr/>
            <p:nvPr/>
          </p:nvSpPr>
          <p:spPr>
            <a:xfrm>
              <a:off x="4579921" y="2985187"/>
              <a:ext cx="783674" cy="672865"/>
            </a:xfrm>
            <a:custGeom>
              <a:avLst/>
              <a:gdLst>
                <a:gd name="connsiteX0" fmla="*/ 0 w 614384"/>
                <a:gd name="connsiteY0" fmla="*/ 848562 h 848562"/>
                <a:gd name="connsiteX1" fmla="*/ 248865 w 614384"/>
                <a:gd name="connsiteY1" fmla="*/ 848562 h 848562"/>
                <a:gd name="connsiteX2" fmla="*/ 465789 w 614384"/>
                <a:gd name="connsiteY2" fmla="*/ 0 h 848562"/>
                <a:gd name="connsiteX3" fmla="*/ 614384 w 614384"/>
                <a:gd name="connsiteY3" fmla="*/ 21614 h 848562"/>
                <a:gd name="connsiteX0-1" fmla="*/ 0 w 614384"/>
                <a:gd name="connsiteY0-2" fmla="*/ 848562 h 848562"/>
                <a:gd name="connsiteX1-3" fmla="*/ 470610 w 614384"/>
                <a:gd name="connsiteY1-4" fmla="*/ 848562 h 848562"/>
                <a:gd name="connsiteX2-5" fmla="*/ 465789 w 614384"/>
                <a:gd name="connsiteY2-6" fmla="*/ 0 h 848562"/>
                <a:gd name="connsiteX3-7" fmla="*/ 614384 w 614384"/>
                <a:gd name="connsiteY3-8" fmla="*/ 21614 h 848562"/>
                <a:gd name="connsiteX0-9" fmla="*/ 0 w 614384"/>
                <a:gd name="connsiteY0-10" fmla="*/ 826948 h 826948"/>
                <a:gd name="connsiteX1-11" fmla="*/ 470610 w 614384"/>
                <a:gd name="connsiteY1-12" fmla="*/ 826948 h 826948"/>
                <a:gd name="connsiteX2-13" fmla="*/ 475430 w 614384"/>
                <a:gd name="connsiteY2-14" fmla="*/ 14408 h 826948"/>
                <a:gd name="connsiteX3-15" fmla="*/ 614384 w 614384"/>
                <a:gd name="connsiteY3-16" fmla="*/ 0 h 826948"/>
                <a:gd name="connsiteX0-17" fmla="*/ 0 w 614384"/>
                <a:gd name="connsiteY0-18" fmla="*/ 826948 h 826948"/>
                <a:gd name="connsiteX1-19" fmla="*/ 470610 w 614384"/>
                <a:gd name="connsiteY1-20" fmla="*/ 826948 h 826948"/>
                <a:gd name="connsiteX2-21" fmla="*/ 470609 w 614384"/>
                <a:gd name="connsiteY2-22" fmla="*/ 7204 h 826948"/>
                <a:gd name="connsiteX3-23" fmla="*/ 614384 w 614384"/>
                <a:gd name="connsiteY3-24" fmla="*/ 0 h 826948"/>
                <a:gd name="connsiteX0-25" fmla="*/ 0 w 614384"/>
                <a:gd name="connsiteY0-26" fmla="*/ 834154 h 834154"/>
                <a:gd name="connsiteX1-27" fmla="*/ 470610 w 614384"/>
                <a:gd name="connsiteY1-28" fmla="*/ 834154 h 834154"/>
                <a:gd name="connsiteX2-29" fmla="*/ 470609 w 614384"/>
                <a:gd name="connsiteY2-30" fmla="*/ 0 h 834154"/>
                <a:gd name="connsiteX3-31" fmla="*/ 614384 w 614384"/>
                <a:gd name="connsiteY3-32" fmla="*/ 7206 h 834154"/>
                <a:gd name="connsiteX0-33" fmla="*/ 0 w 614384"/>
                <a:gd name="connsiteY0-34" fmla="*/ 834154 h 834154"/>
                <a:gd name="connsiteX1-35" fmla="*/ 465790 w 614384"/>
                <a:gd name="connsiteY1-36" fmla="*/ 834154 h 834154"/>
                <a:gd name="connsiteX2-37" fmla="*/ 470609 w 614384"/>
                <a:gd name="connsiteY2-38" fmla="*/ 0 h 834154"/>
                <a:gd name="connsiteX3-39" fmla="*/ 614384 w 614384"/>
                <a:gd name="connsiteY3-40" fmla="*/ 7206 h 834154"/>
                <a:gd name="connsiteX0-41" fmla="*/ 0 w 614384"/>
                <a:gd name="connsiteY0-42" fmla="*/ 826949 h 826949"/>
                <a:gd name="connsiteX1-43" fmla="*/ 465790 w 614384"/>
                <a:gd name="connsiteY1-44" fmla="*/ 826949 h 826949"/>
                <a:gd name="connsiteX2-45" fmla="*/ 465788 w 614384"/>
                <a:gd name="connsiteY2-46" fmla="*/ 0 h 826949"/>
                <a:gd name="connsiteX3-47" fmla="*/ 614384 w 614384"/>
                <a:gd name="connsiteY3-48" fmla="*/ 1 h 826949"/>
                <a:gd name="connsiteX0-49" fmla="*/ 0 w 614384"/>
                <a:gd name="connsiteY0-50" fmla="*/ 826949 h 826949"/>
                <a:gd name="connsiteX1-51" fmla="*/ 465790 w 614384"/>
                <a:gd name="connsiteY1-52" fmla="*/ 819744 h 826949"/>
                <a:gd name="connsiteX2-53" fmla="*/ 465788 w 614384"/>
                <a:gd name="connsiteY2-54" fmla="*/ 0 h 826949"/>
                <a:gd name="connsiteX3-55" fmla="*/ 614384 w 614384"/>
                <a:gd name="connsiteY3-56" fmla="*/ 1 h 8269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4384" h="826949" fill="none">
                  <a:moveTo>
                    <a:pt x="0" y="826949"/>
                  </a:moveTo>
                  <a:lnTo>
                    <a:pt x="465790" y="819744"/>
                  </a:lnTo>
                  <a:cubicBezTo>
                    <a:pt x="467397" y="548897"/>
                    <a:pt x="464181" y="270847"/>
                    <a:pt x="465788" y="0"/>
                  </a:cubicBezTo>
                  <a:lnTo>
                    <a:pt x="614384" y="1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任意多边形: 形状 28"/>
            <p:cNvSpPr/>
            <p:nvPr/>
          </p:nvSpPr>
          <p:spPr>
            <a:xfrm>
              <a:off x="5363595" y="2830232"/>
              <a:ext cx="756762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sz="140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Codec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</p:spTree>
  </p:cSld>
  <p:clrMapOvr>
    <a:masterClrMapping/>
  </p:clrMapOvr>
  <p:transition advClick="0" advTm="5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 txBox="1"/>
          <p:nvPr/>
        </p:nvSpPr>
        <p:spPr>
          <a:xfrm>
            <a:off x="817119" y="430106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九音拥有十余项国内外专利，不断创新，一直领先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graphicFrame>
        <p:nvGraphicFramePr>
          <p:cNvPr id="3" name="表格 1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159565" y="1607546"/>
          <a:ext cx="9872869" cy="46095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5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2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8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5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</a:rPr>
                        <a:t>专利名称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cs typeface="+mn-ea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</a:rPr>
                        <a:t>申请国家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</a:rPr>
                        <a:t>专利申请号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</a:rPr>
                        <a:t>专利类型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头戴式音频装置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</a:rPr>
                        <a:t>美国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7072476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50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</a:rPr>
                        <a:t>单振膜双工通话装置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</a:rPr>
                        <a:t>美国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</a:rPr>
                        <a:t>7881483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Times" panose="0000050000000002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5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日本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4888852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507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</a:rPr>
                        <a:t>单振膜双工通话电路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美国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8315379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5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欧洲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9724938.7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5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中国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ZL200980116842.0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5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日本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4844593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5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韩国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100995139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95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</a:rPr>
                        <a:t>自动功能切换无线通信装置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</a:rPr>
                        <a:t>美国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7826805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00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</a:rPr>
                        <a:t>单扬声器切换通话电路、扬声器及音频传输设备</a:t>
                      </a:r>
                      <a:endParaRPr lang="zh-CN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</a:rPr>
                        <a:t>中国</a:t>
                      </a:r>
                      <a:endParaRPr lang="zh-CN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</a:rPr>
                        <a:t>201720751310.6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</a:rPr>
                        <a:t>实用新型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6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FillTx/>
                          <a:sym typeface="Helvetica Neue" panose="02000503000000020004"/>
                        </a:rPr>
                        <a:t>备注：另有多个发明专利在专利局审核及公示中</a:t>
                      </a:r>
                      <a:endParaRPr kumimoji="0" lang="en-US" altLang="zh-CN" sz="1600" strike="noStrike" kern="1200" cap="none" spc="0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FillTx/>
                        <a:latin typeface="+mj-ea"/>
                        <a:ea typeface="+mn-ea"/>
                        <a:cs typeface="+mn-cs"/>
                        <a:sym typeface="Helvetica Neue" panose="02000503000000020004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custDataLst>
      <p:tags r:id="rId1"/>
    </p:custDataLst>
  </p:cSld>
  <p:clrMapOvr>
    <a:masterClrMapping/>
  </p:clrMapOvr>
  <p:transition advClick="0" advTm="5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/>
              <a:t>company confidential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63134/temp.pngte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原创设计师QQ598969553      _3"/>
          <p:cNvSpPr>
            <a:spLocks noChangeArrowheads="1"/>
          </p:cNvSpPr>
          <p:nvPr/>
        </p:nvSpPr>
        <p:spPr bwMode="auto">
          <a:xfrm>
            <a:off x="958852" y="704851"/>
            <a:ext cx="16414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itchFamily="2" charset="-122"/>
              </a:rPr>
              <a:t>公司简介</a:t>
            </a:r>
          </a:p>
        </p:txBody>
      </p:sp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958851" y="1303867"/>
            <a:ext cx="24003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专注于声学科研和商业化</a:t>
            </a: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2724151" y="704851"/>
            <a:ext cx="2853345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宋体" pitchFamily="2" charset="-122"/>
              </a:rPr>
              <a:t>Company Profile</a:t>
            </a: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958850" y="1743710"/>
            <a:ext cx="9831705" cy="276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深圳市九音科技有限公司（“九音科技”）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成立于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2017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年，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是一家专注于声学科研和商业化的高新技术企业。公司的愿景是成为音频领域中特色技术解决方案的提供商。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公司提供集成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算法、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高性能DSP、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高质量编解码器、高速USB与电源管理单元的系列音频处理器产品，支持客户深度定制开发和算法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芯片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应用设计的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turn-key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解决方案。</a:t>
            </a:r>
          </a:p>
          <a:p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九音科技与行业顶尖的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IP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合作伙伴及芯片生产企业合作，打造出世界一流的音频处理器与配套元器件，为客户提供质量可靠、供应稳定与服务专业的声学解决方案。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2023-2-7</a:t>
            </a:r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666105"/>
            <a:ext cx="12191365" cy="12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5"/>
          <a:srcRect t="28260" b="13724"/>
          <a:stretch>
            <a:fillRect/>
          </a:stretch>
        </p:blipFill>
        <p:spPr>
          <a:xfrm>
            <a:off x="644579" y="5776519"/>
            <a:ext cx="1956045" cy="8889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5842150"/>
            <a:ext cx="1980328" cy="7586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91750" y="5675630"/>
            <a:ext cx="1363980" cy="10972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39" y="5731088"/>
            <a:ext cx="2897841" cy="109766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r="26682"/>
          <a:stretch>
            <a:fillRect/>
          </a:stretch>
        </p:blipFill>
        <p:spPr>
          <a:xfrm>
            <a:off x="10145946" y="1163595"/>
            <a:ext cx="1676400" cy="350527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r="30129"/>
          <a:stretch>
            <a:fillRect/>
          </a:stretch>
        </p:blipFill>
        <p:spPr>
          <a:xfrm>
            <a:off x="8450943" y="1161862"/>
            <a:ext cx="1695450" cy="350970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31263" b="9114"/>
          <a:stretch>
            <a:fillRect/>
          </a:stretch>
        </p:blipFill>
        <p:spPr>
          <a:xfrm>
            <a:off x="6755534" y="1163980"/>
            <a:ext cx="1701800" cy="350962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r="47196"/>
          <a:stretch>
            <a:fillRect/>
          </a:stretch>
        </p:blipFill>
        <p:spPr>
          <a:xfrm>
            <a:off x="1651353" y="1165804"/>
            <a:ext cx="1712199" cy="350307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25828" b="11459"/>
          <a:stretch>
            <a:fillRect/>
          </a:stretch>
        </p:blipFill>
        <p:spPr>
          <a:xfrm>
            <a:off x="3358217" y="1170882"/>
            <a:ext cx="1707266" cy="350529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4288" r="28396" b="8331"/>
          <a:stretch>
            <a:fillRect/>
          </a:stretch>
        </p:blipFill>
        <p:spPr>
          <a:xfrm>
            <a:off x="5062304" y="1159826"/>
            <a:ext cx="1696278" cy="351634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1" name="矩形 20"/>
          <p:cNvSpPr/>
          <p:nvPr/>
        </p:nvSpPr>
        <p:spPr>
          <a:xfrm>
            <a:off x="1650131" y="2615602"/>
            <a:ext cx="10172215" cy="206755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768035" y="5255927"/>
            <a:ext cx="10644503" cy="1283200"/>
            <a:chOff x="688409" y="5152938"/>
            <a:chExt cx="10644502" cy="1283200"/>
          </a:xfrm>
        </p:grpSpPr>
        <p:pic>
          <p:nvPicPr>
            <p:cNvPr id="5" name="Picture 2" descr="山逊/SAMS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520" y="5288893"/>
              <a:ext cx="1291459" cy="61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0368" y="544568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07225" y="543632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8409" y="5462998"/>
              <a:ext cx="1092645" cy="7036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206" y="5728679"/>
              <a:ext cx="1092645" cy="707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78979" y="540281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4967" y="539345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56424" y="5334352"/>
              <a:ext cx="1156295" cy="8721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17636" y="5402123"/>
              <a:ext cx="1168581" cy="8721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0" name="组合 29"/>
            <p:cNvGrpSpPr/>
            <p:nvPr/>
          </p:nvGrpSpPr>
          <p:grpSpPr>
            <a:xfrm>
              <a:off x="9943532" y="5152938"/>
              <a:ext cx="1389379" cy="961275"/>
              <a:chOff x="2404113" y="3428110"/>
              <a:chExt cx="2209277" cy="1692149"/>
            </a:xfrm>
          </p:grpSpPr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00307" y="3428110"/>
                <a:ext cx="2013083" cy="15353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2404113" y="4607894"/>
                <a:ext cx="2196271" cy="512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b="1" dirty="0">
                    <a:latin typeface="微软雅黑" charset="0"/>
                    <a:ea typeface="微软雅黑" charset="0"/>
                  </a:rPr>
                  <a:t>立讯精密</a:t>
                </a:r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微软雅黑" charset="0"/>
              <a:ea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60943" y="5002266"/>
            <a:ext cx="7775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600" dirty="0">
                <a:latin typeface="微软雅黑" charset="0"/>
                <a:ea typeface="微软雅黑" charset="0"/>
              </a:rPr>
              <a:t>有交互和控制需求的终端都将具备音频入口，对音质和个性化感知的要求不断提升</a:t>
            </a:r>
          </a:p>
        </p:txBody>
      </p:sp>
      <p:sp>
        <p:nvSpPr>
          <p:cNvPr id="37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charset="0"/>
                <a:ea typeface="微软雅黑" charset="0"/>
              </a:rPr>
              <a:t>深耕专业音频市场</a:t>
            </a:r>
          </a:p>
        </p:txBody>
      </p:sp>
      <p:sp>
        <p:nvSpPr>
          <p:cNvPr id="43" name="ïšľîḑê"/>
          <p:cNvSpPr/>
          <p:nvPr/>
        </p:nvSpPr>
        <p:spPr bwMode="auto">
          <a:xfrm>
            <a:off x="5113264" y="3911759"/>
            <a:ext cx="1614825" cy="80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2021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年中国视频会议行业市场规模达到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148.2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18.3% 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年有望突破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i="0" dirty="0">
              <a:solidFill>
                <a:schemeClr val="bg1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4" name="îŝlîdé"/>
          <p:cNvSpPr txBox="1"/>
          <p:nvPr/>
        </p:nvSpPr>
        <p:spPr bwMode="auto">
          <a:xfrm>
            <a:off x="5053328" y="3674286"/>
            <a:ext cx="1180392" cy="2427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麦克风应用</a:t>
            </a:r>
          </a:p>
        </p:txBody>
      </p:sp>
      <p:sp>
        <p:nvSpPr>
          <p:cNvPr id="59" name="iṧ1ïdé"/>
          <p:cNvSpPr/>
          <p:nvPr/>
        </p:nvSpPr>
        <p:spPr bwMode="auto">
          <a:xfrm>
            <a:off x="1651353" y="3912277"/>
            <a:ext cx="1706864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年，汽车产销分别完成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2702.1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2686.4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万辆。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年预计中国汽车市场总销量为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2760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万辆，同比增长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3%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62" name="ïŝļiḓê"/>
          <p:cNvSpPr txBox="1"/>
          <p:nvPr/>
        </p:nvSpPr>
        <p:spPr bwMode="auto">
          <a:xfrm>
            <a:off x="1663141" y="3643827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智能座舱</a:t>
            </a:r>
          </a:p>
        </p:txBody>
      </p:sp>
      <p:sp>
        <p:nvSpPr>
          <p:cNvPr id="64" name="ïṧľîḑe"/>
          <p:cNvSpPr/>
          <p:nvPr/>
        </p:nvSpPr>
        <p:spPr bwMode="auto">
          <a:xfrm>
            <a:off x="10176426" y="3901324"/>
            <a:ext cx="1658511" cy="54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工业噪音隔离和听觉保护助听器和特种行业</a:t>
            </a:r>
          </a:p>
        </p:txBody>
      </p:sp>
      <p:sp>
        <p:nvSpPr>
          <p:cNvPr id="66" name="ïsļïďè"/>
          <p:cNvSpPr txBox="1"/>
          <p:nvPr/>
        </p:nvSpPr>
        <p:spPr bwMode="auto">
          <a:xfrm>
            <a:off x="10186769" y="3681490"/>
            <a:ext cx="1180392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3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特种行业</a:t>
            </a:r>
          </a:p>
        </p:txBody>
      </p:sp>
      <p:sp>
        <p:nvSpPr>
          <p:cNvPr id="68" name="íSlîḓé"/>
          <p:cNvSpPr txBox="1"/>
          <p:nvPr/>
        </p:nvSpPr>
        <p:spPr bwMode="auto">
          <a:xfrm>
            <a:off x="3385401" y="3656842"/>
            <a:ext cx="801046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耳机</a:t>
            </a:r>
          </a:p>
        </p:txBody>
      </p:sp>
      <p:sp>
        <p:nvSpPr>
          <p:cNvPr id="70" name="矩形 69"/>
          <p:cNvSpPr/>
          <p:nvPr/>
        </p:nvSpPr>
        <p:spPr>
          <a:xfrm>
            <a:off x="3359439" y="3899796"/>
            <a:ext cx="176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年预计全球耳机出货近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10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亿条，其中有线耳机超过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亿条；专业耳机（降噪、游戏、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Hi-Res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）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亿台以上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124" y="1959243"/>
            <a:ext cx="650187" cy="649374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393700" y="2776048"/>
            <a:ext cx="157797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九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专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业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频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处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理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器</a:t>
            </a:r>
          </a:p>
        </p:txBody>
      </p:sp>
      <p:sp>
        <p:nvSpPr>
          <p:cNvPr id="73" name="三角形 16"/>
          <p:cNvSpPr/>
          <p:nvPr/>
        </p:nvSpPr>
        <p:spPr>
          <a:xfrm rot="5400000" flipH="1">
            <a:off x="1036671" y="2863389"/>
            <a:ext cx="996107" cy="152515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75" dirty="0">
              <a:latin typeface="微软雅黑" charset="0"/>
              <a:ea typeface="微软雅黑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073150" y="4771390"/>
            <a:ext cx="10749280" cy="224155"/>
            <a:chOff x="731016" y="3179395"/>
            <a:chExt cx="7898524" cy="117815"/>
          </a:xfrm>
        </p:grpSpPr>
        <p:sp>
          <p:nvSpPr>
            <p:cNvPr id="75" name="等腰三角形 74"/>
            <p:cNvSpPr/>
            <p:nvPr/>
          </p:nvSpPr>
          <p:spPr>
            <a:xfrm rot="10800000">
              <a:off x="4361231" y="3198921"/>
              <a:ext cx="227930" cy="98289"/>
            </a:xfrm>
            <a:prstGeom prst="triangle">
              <a:avLst>
                <a:gd name="adj" fmla="val 5000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731016" y="3179395"/>
              <a:ext cx="7898524" cy="20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iṧ1ïdé"/>
          <p:cNvSpPr/>
          <p:nvPr/>
        </p:nvSpPr>
        <p:spPr bwMode="auto">
          <a:xfrm>
            <a:off x="6762140" y="3911604"/>
            <a:ext cx="1650331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预计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年我国主要电子音响产品总市场规模将达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4451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80" name="ïŝļiḓê"/>
          <p:cNvSpPr txBox="1"/>
          <p:nvPr/>
        </p:nvSpPr>
        <p:spPr bwMode="auto">
          <a:xfrm>
            <a:off x="6778944" y="3673327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专业音响</a:t>
            </a:r>
          </a:p>
        </p:txBody>
      </p:sp>
      <p:sp>
        <p:nvSpPr>
          <p:cNvPr id="3" name="íṥḷïḍé"/>
          <p:cNvSpPr/>
          <p:nvPr/>
        </p:nvSpPr>
        <p:spPr bwMode="auto">
          <a:xfrm>
            <a:off x="8466937" y="3901870"/>
            <a:ext cx="1688148" cy="69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年中国智能语音产业规模达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215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亿元且维持较高增速，预计到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年产业规模可达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469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</a:t>
            </a:r>
          </a:p>
        </p:txBody>
      </p:sp>
      <p:sp>
        <p:nvSpPr>
          <p:cNvPr id="10" name="íSlîḓé"/>
          <p:cNvSpPr txBox="1"/>
          <p:nvPr/>
        </p:nvSpPr>
        <p:spPr bwMode="auto">
          <a:xfrm>
            <a:off x="8499101" y="3669463"/>
            <a:ext cx="1015199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400" b="1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AIoT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燕尾形 19"/>
          <p:cNvSpPr/>
          <p:nvPr>
            <p:custDataLst>
              <p:tags r:id="rId2"/>
            </p:custDataLst>
          </p:nvPr>
        </p:nvSpPr>
        <p:spPr>
          <a:xfrm flipH="1">
            <a:off x="977265" y="3325495"/>
            <a:ext cx="4393565" cy="673100"/>
          </a:xfrm>
          <a:prstGeom prst="chevron">
            <a:avLst/>
          </a:prstGeom>
          <a:noFill/>
          <a:ln w="31750" cmpd="sng">
            <a:gradFill>
              <a:gsLst>
                <a:gs pos="90000">
                  <a:srgbClr val="2CF1EC">
                    <a:alpha val="10000"/>
                  </a:srgbClr>
                </a:gs>
                <a:gs pos="88000">
                  <a:srgbClr val="CCE8EA">
                    <a:alpha val="7000"/>
                    <a:lumMod val="95000"/>
                  </a:srgbClr>
                </a:gs>
                <a:gs pos="0">
                  <a:srgbClr val="DDF0F1"/>
                </a:gs>
                <a:gs pos="100000">
                  <a:srgbClr val="BAE0E2"/>
                </a:gs>
              </a:gsLst>
              <a:path path="rect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11" name="燕尾形 10"/>
          <p:cNvSpPr/>
          <p:nvPr>
            <p:custDataLst>
              <p:tags r:id="rId3"/>
            </p:custDataLst>
          </p:nvPr>
        </p:nvSpPr>
        <p:spPr>
          <a:xfrm flipH="1">
            <a:off x="1669415" y="1570990"/>
            <a:ext cx="3612515" cy="674370"/>
          </a:xfrm>
          <a:prstGeom prst="chevron">
            <a:avLst/>
          </a:prstGeom>
          <a:noFill/>
          <a:ln w="28575">
            <a:gradFill>
              <a:gsLst>
                <a:gs pos="50000">
                  <a:srgbClr val="97C8E1"/>
                </a:gs>
                <a:gs pos="0">
                  <a:srgbClr val="BADAEB"/>
                </a:gs>
                <a:gs pos="100000">
                  <a:srgbClr val="74B5D6"/>
                </a:gs>
              </a:gsLst>
              <a:lin ang="540000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gradFill>
                <a:gsLst>
                  <a:gs pos="44000">
                    <a:srgbClr val="A7CAD8"/>
                  </a:gs>
                  <a:gs pos="0">
                    <a:srgbClr val="C4DCE5"/>
                  </a:gs>
                  <a:gs pos="100000">
                    <a:srgbClr val="89B8CA"/>
                  </a:gs>
                </a:gsLst>
                <a:lin scaled="1"/>
              </a:gradFill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九音麦克风阵列方案优势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7" name="燕尾形 6"/>
          <p:cNvSpPr/>
          <p:nvPr>
            <p:custDataLst>
              <p:tags r:id="rId4"/>
            </p:custDataLst>
          </p:nvPr>
        </p:nvSpPr>
        <p:spPr>
          <a:xfrm flipH="1">
            <a:off x="1189990" y="3325495"/>
            <a:ext cx="4393565" cy="673100"/>
          </a:xfrm>
          <a:prstGeom prst="chevron">
            <a:avLst/>
          </a:prstGeom>
          <a:noFill/>
          <a:ln w="28575">
            <a:gradFill>
              <a:gsLst>
                <a:gs pos="70000">
                  <a:srgbClr val="2CF1EC">
                    <a:alpha val="15000"/>
                  </a:srgbClr>
                </a:gs>
                <a:gs pos="100000">
                  <a:srgbClr val="58B6E5"/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2" name="燕尾形 1"/>
          <p:cNvSpPr/>
          <p:nvPr>
            <p:custDataLst>
              <p:tags r:id="rId5"/>
            </p:custDataLst>
          </p:nvPr>
        </p:nvSpPr>
        <p:spPr>
          <a:xfrm>
            <a:off x="6576060" y="3358515"/>
            <a:ext cx="4393565" cy="673100"/>
          </a:xfrm>
          <a:prstGeom prst="chevron">
            <a:avLst/>
          </a:prstGeom>
          <a:noFill/>
          <a:ln w="28575">
            <a:gradFill>
              <a:gsLst>
                <a:gs pos="70000">
                  <a:srgbClr val="F18870">
                    <a:alpha val="20000"/>
                  </a:srgbClr>
                </a:gs>
                <a:gs pos="100000">
                  <a:srgbClr val="F18870"/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18" name="燕尾形 17"/>
          <p:cNvSpPr/>
          <p:nvPr>
            <p:custDataLst>
              <p:tags r:id="rId6"/>
            </p:custDataLst>
          </p:nvPr>
        </p:nvSpPr>
        <p:spPr>
          <a:xfrm>
            <a:off x="6753860" y="3358515"/>
            <a:ext cx="4393565" cy="673100"/>
          </a:xfrm>
          <a:prstGeom prst="chevron">
            <a:avLst/>
          </a:prstGeom>
          <a:noFill/>
          <a:ln w="28575">
            <a:gradFill>
              <a:gsLst>
                <a:gs pos="90000">
                  <a:srgbClr val="F18870">
                    <a:alpha val="10000"/>
                  </a:srgbClr>
                </a:gs>
                <a:gs pos="100000">
                  <a:srgbClr val="F18870">
                    <a:alpha val="100000"/>
                  </a:srgbClr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4" name="燕尾形 3"/>
          <p:cNvSpPr/>
          <p:nvPr>
            <p:custDataLst>
              <p:tags r:id="rId7"/>
            </p:custDataLst>
          </p:nvPr>
        </p:nvSpPr>
        <p:spPr>
          <a:xfrm>
            <a:off x="7015480" y="1570990"/>
            <a:ext cx="3610610" cy="674370"/>
          </a:xfrm>
          <a:prstGeom prst="chevron">
            <a:avLst/>
          </a:prstGeom>
          <a:solidFill>
            <a:schemeClr val="bg1"/>
          </a:solidFill>
          <a:ln w="28575">
            <a:gradFill>
              <a:gsLst>
                <a:gs pos="19000">
                  <a:srgbClr val="FFB9B9"/>
                </a:gs>
                <a:gs pos="64000">
                  <a:srgbClr val="FF8F8E"/>
                </a:gs>
                <a:gs pos="44000">
                  <a:srgbClr val="FE9E9F"/>
                </a:gs>
                <a:gs pos="84000">
                  <a:srgbClr val="FF7373"/>
                </a:gs>
              </a:gsLst>
              <a:lin ang="540000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>
            <p:custDataLst>
              <p:tags r:id="rId8"/>
            </p:custDataLst>
          </p:nvPr>
        </p:nvSpPr>
        <p:spPr>
          <a:xfrm>
            <a:off x="4693285" y="1913890"/>
            <a:ext cx="2950210" cy="2950210"/>
          </a:xfrm>
          <a:prstGeom prst="ellipse">
            <a:avLst/>
          </a:prstGeom>
          <a:solidFill>
            <a:srgbClr val="6096E6">
              <a:lumMod val="60000"/>
              <a:lumOff val="40000"/>
            </a:srgbClr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>
            <p:custDataLst>
              <p:tags r:id="rId9"/>
            </p:custDataLst>
          </p:nvPr>
        </p:nvSpPr>
        <p:spPr>
          <a:xfrm>
            <a:off x="4854575" y="2075180"/>
            <a:ext cx="2627630" cy="2627630"/>
          </a:xfrm>
          <a:prstGeom prst="ellipse">
            <a:avLst/>
          </a:prstGeom>
          <a:gradFill>
            <a:gsLst>
              <a:gs pos="100000">
                <a:srgbClr val="6096E6"/>
              </a:gs>
              <a:gs pos="0">
                <a:srgbClr val="6096E6">
                  <a:alpha val="80000"/>
                </a:srgbClr>
              </a:gs>
            </a:gsLst>
            <a:lin ang="5400000" scaled="0"/>
          </a:gradFill>
          <a:ln w="19050">
            <a:gradFill>
              <a:gsLst>
                <a:gs pos="0">
                  <a:srgbClr val="6096E6">
                    <a:lumMod val="20000"/>
                    <a:lumOff val="80000"/>
                  </a:srgbClr>
                </a:gs>
                <a:gs pos="68000">
                  <a:srgbClr val="6096E6">
                    <a:alpha val="0"/>
                  </a:srgbClr>
                </a:gs>
                <a:gs pos="37000">
                  <a:srgbClr val="6096E6">
                    <a:alpha val="0"/>
                  </a:srgbClr>
                </a:gs>
                <a:gs pos="100000">
                  <a:srgbClr val="6096E6">
                    <a:lumMod val="20000"/>
                    <a:lumOff val="80000"/>
                  </a:srgbClr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>
            <p:custDataLst>
              <p:tags r:id="rId10"/>
            </p:custDataLst>
          </p:nvPr>
        </p:nvSpPr>
        <p:spPr>
          <a:xfrm>
            <a:off x="5096510" y="2317115"/>
            <a:ext cx="2143760" cy="2143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>
            <p:custDataLst>
              <p:tags r:id="rId11"/>
            </p:custDataLst>
          </p:nvPr>
        </p:nvSpPr>
        <p:spPr>
          <a:xfrm>
            <a:off x="1805305" y="1731645"/>
            <a:ext cx="3049270" cy="471170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ctr"/>
            <a:r>
              <a:rPr lang="zh-CN" altLang="en-US" sz="2400" b="1" spc="3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还原高清音质</a:t>
            </a:r>
          </a:p>
          <a:p>
            <a:pPr algn="ctr"/>
            <a:endParaRPr lang="zh-CN" altLang="en-US" sz="2400" spc="300">
              <a:solidFill>
                <a:srgbClr val="6096E6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" name="燕尾形 4"/>
          <p:cNvSpPr/>
          <p:nvPr>
            <p:custDataLst>
              <p:tags r:id="rId12"/>
            </p:custDataLst>
          </p:nvPr>
        </p:nvSpPr>
        <p:spPr>
          <a:xfrm flipH="1">
            <a:off x="4271645" y="5026660"/>
            <a:ext cx="3612515" cy="673100"/>
          </a:xfrm>
          <a:prstGeom prst="chevron">
            <a:avLst/>
          </a:prstGeom>
          <a:noFill/>
          <a:ln w="28575">
            <a:gradFill>
              <a:gsLst>
                <a:gs pos="70000">
                  <a:srgbClr val="56CA95">
                    <a:alpha val="47000"/>
                  </a:srgbClr>
                </a:gs>
                <a:gs pos="100000">
                  <a:srgbClr val="56CA95"/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13"/>
            </p:custDataLst>
          </p:nvPr>
        </p:nvSpPr>
        <p:spPr>
          <a:xfrm>
            <a:off x="4463415" y="5169535"/>
            <a:ext cx="3409950" cy="471170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ctr"/>
            <a:r>
              <a:rPr lang="zh-CN" altLang="en-US" sz="2400" b="1" spc="30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支持主流认证</a:t>
            </a:r>
          </a:p>
        </p:txBody>
      </p:sp>
      <p:sp>
        <p:nvSpPr>
          <p:cNvPr id="46" name="文本框 45"/>
          <p:cNvSpPr txBox="1"/>
          <p:nvPr>
            <p:custDataLst>
              <p:tags r:id="rId14"/>
            </p:custDataLst>
          </p:nvPr>
        </p:nvSpPr>
        <p:spPr>
          <a:xfrm>
            <a:off x="8212455" y="1731645"/>
            <a:ext cx="1887220" cy="353060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回声消除</a:t>
            </a:r>
            <a:r>
              <a:rPr lang="en-US" altLang="zh-CN" sz="2400" b="1" spc="3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</a:t>
            </a:r>
          </a:p>
          <a:p>
            <a:pPr algn="l"/>
            <a:endParaRPr lang="zh-CN" altLang="en-US" sz="2400" spc="300">
              <a:solidFill>
                <a:srgbClr val="FFBA55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47" name="文本框 146"/>
          <p:cNvSpPr txBox="1"/>
          <p:nvPr>
            <p:custDataLst>
              <p:tags r:id="rId15"/>
            </p:custDataLst>
          </p:nvPr>
        </p:nvSpPr>
        <p:spPr>
          <a:xfrm>
            <a:off x="2001520" y="2245360"/>
            <a:ext cx="2582545" cy="885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高清音质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 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声场识别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                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声场效果构建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                        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支持声音随动</a:t>
            </a:r>
          </a:p>
        </p:txBody>
      </p:sp>
      <p:sp>
        <p:nvSpPr>
          <p:cNvPr id="43" name="文本框 42"/>
          <p:cNvSpPr txBox="1"/>
          <p:nvPr>
            <p:custDataLst>
              <p:tags r:id="rId16"/>
            </p:custDataLst>
          </p:nvPr>
        </p:nvSpPr>
        <p:spPr>
          <a:xfrm>
            <a:off x="1838960" y="3408045"/>
            <a:ext cx="2200910" cy="471170"/>
          </a:xfrm>
          <a:prstGeom prst="rect">
            <a:avLst/>
          </a:prstGeom>
          <a:solidFill>
            <a:schemeClr val="bg1"/>
          </a:solidFill>
        </p:spPr>
        <p:txBody>
          <a:bodyPr wrap="square" bIns="0" rtlCol="0"/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lang="en-US" altLang="zh-CN" sz="2400" b="1">
                <a:solidFill>
                  <a:srgbClr val="00B0F0"/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AI</a:t>
            </a:r>
            <a:r>
              <a:rPr lang="zh-CN" altLang="en-US" sz="2400" b="1">
                <a:solidFill>
                  <a:srgbClr val="00B0F0"/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远场拾音</a:t>
            </a:r>
          </a:p>
        </p:txBody>
      </p:sp>
      <p:sp>
        <p:nvSpPr>
          <p:cNvPr id="68" name="文本框 67"/>
          <p:cNvSpPr txBox="1"/>
          <p:nvPr>
            <p:custDataLst>
              <p:tags r:id="rId17"/>
            </p:custDataLst>
          </p:nvPr>
        </p:nvSpPr>
        <p:spPr>
          <a:xfrm>
            <a:off x="1981835" y="4156075"/>
            <a:ext cx="3300095" cy="1479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0" algn="l" fontAlgn="auto">
              <a:lnSpc>
                <a:spcPct val="90000"/>
              </a:lnSpc>
              <a:spcAft>
                <a:spcPts val="1000"/>
              </a:spcAft>
              <a:buClrTx/>
              <a:buSzTx/>
              <a:buFontTx/>
            </a:pP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360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度远程拾音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</a:t>
            </a:r>
          </a:p>
          <a:p>
            <a:pPr lvl="0" algn="l" fontAlgn="auto">
              <a:lnSpc>
                <a:spcPct val="9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无麦克风喇叭自拾音</a:t>
            </a:r>
          </a:p>
          <a:p>
            <a:pPr algn="l" fontAlgn="auto">
              <a:lnSpc>
                <a:spcPct val="90000"/>
              </a:lnSpc>
              <a:spcAft>
                <a:spcPts val="1000"/>
              </a:spcAft>
            </a:pP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全球专利芯片算法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   </a:t>
            </a:r>
            <a:endParaRPr lang="zh-CN" altLang="en-US" sz="16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sym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>
            <p:custDataLst>
              <p:tags r:id="rId18"/>
            </p:custDataLst>
          </p:nvPr>
        </p:nvSpPr>
        <p:spPr>
          <a:xfrm>
            <a:off x="4584065" y="5866765"/>
            <a:ext cx="3300095" cy="775970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腾讯会议认证</a:t>
            </a:r>
            <a:r>
              <a:rPr lang="en-US" altLang="zh-CN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     Teams</a:t>
            </a:r>
            <a:r>
              <a:rPr lang="zh-CN" altLang="en-US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认证</a:t>
            </a:r>
            <a:r>
              <a:rPr lang="en-US" altLang="zh-CN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        Zoom</a:t>
            </a:r>
            <a:r>
              <a:rPr lang="zh-CN" altLang="en-US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认证</a:t>
            </a:r>
            <a:r>
              <a:rPr lang="en-US" altLang="zh-CN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        Skype</a:t>
            </a:r>
            <a:r>
              <a:rPr lang="zh-CN" altLang="en-US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认证</a:t>
            </a:r>
            <a:r>
              <a:rPr lang="en-US" altLang="zh-CN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</a:t>
            </a:r>
            <a:r>
              <a:rPr lang="en-US" altLang="zh-CN" sz="5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        </a:t>
            </a:r>
            <a:endParaRPr lang="zh-CN" altLang="en-US" sz="1200" b="1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charset="0"/>
              <a:ea typeface="微软雅黑" charset="0"/>
              <a:cs typeface="微软雅黑" charset="0"/>
              <a:sym typeface="微软雅黑" panose="020B0503020204020204" pitchFamily="34" charset="-122"/>
            </a:endParaRPr>
          </a:p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endParaRPr lang="zh-CN" altLang="en-US" sz="12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sym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>
            <p:custDataLst>
              <p:tags r:id="rId19"/>
            </p:custDataLst>
          </p:nvPr>
        </p:nvSpPr>
        <p:spPr>
          <a:xfrm>
            <a:off x="7454265" y="3430270"/>
            <a:ext cx="3487420" cy="353060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400" b="1" spc="3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微软雅黑" charset="0"/>
                <a:ea typeface="微软雅黑" charset="0"/>
                <a:sym typeface="Arial" panose="020B0604020202020204" pitchFamily="34" charset="0"/>
              </a:rPr>
              <a:t>语音识别智能遥控</a:t>
            </a:r>
            <a:endParaRPr lang="zh-CN" altLang="en-US" sz="2400" b="1" spc="3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微软雅黑" charset="0"/>
              <a:ea typeface="微软雅黑" charset="0"/>
              <a:sym typeface="Arial" panose="020B0604020202020204" pitchFamily="34" charset="0"/>
            </a:endParaRPr>
          </a:p>
          <a:p>
            <a:pPr algn="r"/>
            <a:endParaRPr lang="zh-CN" altLang="en-US" sz="2400" spc="300">
              <a:solidFill>
                <a:srgbClr val="F18870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2" name="文本框 71"/>
          <p:cNvSpPr txBox="1"/>
          <p:nvPr>
            <p:custDataLst>
              <p:tags r:id="rId20"/>
            </p:custDataLst>
          </p:nvPr>
        </p:nvSpPr>
        <p:spPr>
          <a:xfrm>
            <a:off x="8435975" y="4154170"/>
            <a:ext cx="1887220" cy="108394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buClrTx/>
              <a:buSzTx/>
              <a:buFontTx/>
              <a:buNone/>
              <a:defRPr/>
            </a:pP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语音识别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      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buClrTx/>
              <a:buSzTx/>
              <a:buFontTx/>
              <a:buNone/>
              <a:defRPr/>
            </a:pP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智能唤醒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buClrTx/>
              <a:buSzTx/>
              <a:buFontTx/>
              <a:buNone/>
              <a:defRPr/>
            </a:pP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智能远场交互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lang="zh-CN" altLang="en-US" sz="1200" b="1" spc="150">
              <a:solidFill>
                <a:srgbClr val="000000">
                  <a:lumMod val="50000"/>
                  <a:lumOff val="50000"/>
                </a:srgbClr>
              </a:solidFill>
              <a:latin typeface="微软雅黑" charset="0"/>
              <a:ea typeface="微软雅黑" charset="0"/>
              <a:sym typeface="Arial" panose="020B0604020202020204" pitchFamily="34" charset="0"/>
            </a:endParaRPr>
          </a:p>
          <a:p>
            <a:pPr algn="r" fontAlgn="auto">
              <a:lnSpc>
                <a:spcPct val="130000"/>
              </a:lnSpc>
              <a:spcAft>
                <a:spcPts val="1000"/>
              </a:spcAft>
            </a:pPr>
            <a:endParaRPr lang="zh-CN" altLang="en-US" sz="12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sym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>
            <p:custDataLst>
              <p:tags r:id="rId21"/>
            </p:custDataLst>
          </p:nvPr>
        </p:nvSpPr>
        <p:spPr>
          <a:xfrm>
            <a:off x="7913370" y="2376170"/>
            <a:ext cx="2322195" cy="57975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业界高水平回声消除</a:t>
            </a:r>
            <a:endParaRPr lang="en-US" altLang="zh-CN" sz="16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 descr="20289363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583555" y="2816860"/>
            <a:ext cx="1170305" cy="11703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九音麦克风阵列应用方案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39" name="文本框 38"/>
          <p:cNvSpPr txBox="1"/>
          <p:nvPr>
            <p:custDataLst>
              <p:tags r:id="rId2"/>
            </p:custDataLst>
          </p:nvPr>
        </p:nvSpPr>
        <p:spPr>
          <a:xfrm>
            <a:off x="1149350" y="2616835"/>
            <a:ext cx="2952750" cy="1174750"/>
          </a:xfrm>
          <a:prstGeom prst="rect">
            <a:avLst/>
          </a:prstGeom>
          <a:noFill/>
        </p:spPr>
        <p:txBody>
          <a:bodyPr wrap="square" lIns="90000" tIns="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>
              <a:lnSpc>
                <a:spcPct val="120000"/>
              </a:lnSpc>
            </a:pP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独家芯片搭配麦克风阵列组合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 2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～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8 MIC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组合，达到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3~8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米范围内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360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度远程拾音回声消除，语音识别智能远场遥控，高清音频播放</a:t>
            </a:r>
            <a:endParaRPr lang="zh-CN" altLang="en-US" sz="9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1171575" y="1731010"/>
            <a:ext cx="2936875" cy="70993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/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全内置麦克风阵列</a:t>
            </a:r>
          </a:p>
          <a:p>
            <a:pPr lvl="0" algn="l"/>
            <a:r>
              <a:rPr lang="zh-CN" alt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（支持多达</a:t>
            </a:r>
            <a:r>
              <a:rPr lang="en-US" altLang="zh-CN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8</a:t>
            </a:r>
            <a:r>
              <a:rPr lang="zh-CN" alt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路</a:t>
            </a:r>
            <a:r>
              <a:rPr lang="en-US" altLang="zh-CN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MIC</a:t>
            </a:r>
            <a:r>
              <a:rPr lang="zh-CN" alt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）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1026108" y="4065275"/>
            <a:ext cx="3075658" cy="1648833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>
            <p:custDataLst>
              <p:tags r:id="rId5"/>
            </p:custDataLst>
          </p:nvPr>
        </p:nvSpPr>
        <p:spPr>
          <a:xfrm flipH="1">
            <a:off x="512403" y="1888433"/>
            <a:ext cx="520076" cy="52007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527050" y="1906270"/>
            <a:ext cx="499110" cy="501650"/>
          </a:xfrm>
          <a:prstGeom prst="rect">
            <a:avLst/>
          </a:prstGeom>
        </p:spPr>
        <p:txBody>
          <a:bodyPr wrap="square" anchor="ctr">
            <a:normAutofit fontScale="87500" lnSpcReduction="20000"/>
          </a:bodyPr>
          <a:lstStyle/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01</a:t>
            </a:r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8754110" y="2496185"/>
            <a:ext cx="2930525" cy="1560195"/>
          </a:xfrm>
          <a:prstGeom prst="rect">
            <a:avLst/>
          </a:prstGeom>
          <a:noFill/>
        </p:spPr>
        <p:txBody>
          <a:bodyPr wrap="square" lIns="90000" tIns="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>
              <a:lnSpc>
                <a:spcPct val="120000"/>
              </a:lnSpc>
            </a:pP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采用世界级专利及独家算法，可利用现有喇叭进行拾音，无需增加麦克风，即可达到麦克风阵列拾音的同等效果。无需改造原有智慧屏模具，成本低，集成便利</a:t>
            </a:r>
          </a:p>
        </p:txBody>
      </p:sp>
      <p:sp>
        <p:nvSpPr>
          <p:cNvPr id="33" name="矩形 32"/>
          <p:cNvSpPr/>
          <p:nvPr>
            <p:custDataLst>
              <p:tags r:id="rId8"/>
            </p:custDataLst>
          </p:nvPr>
        </p:nvSpPr>
        <p:spPr>
          <a:xfrm>
            <a:off x="8603939" y="4065275"/>
            <a:ext cx="3075658" cy="1648833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8060690" y="1906270"/>
            <a:ext cx="513715" cy="50165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kumimoji="1" lang="en-US" altLang="zh-CN" sz="1840" b="1">
                <a:solidFill>
                  <a:srgbClr val="FFFFFF"/>
                </a:solidFill>
                <a:latin typeface="微软雅黑" panose="020B0503020204020204" pitchFamily="34" charset="-122"/>
              </a:rPr>
              <a:t>03</a:t>
            </a:r>
            <a:endParaRPr kumimoji="1" lang="en-US" altLang="zh-CN" sz="184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>
            <p:custDataLst>
              <p:tags r:id="rId10"/>
            </p:custDataLst>
          </p:nvPr>
        </p:nvSpPr>
        <p:spPr>
          <a:xfrm>
            <a:off x="4954270" y="1713865"/>
            <a:ext cx="2937510" cy="70993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/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外设配件</a:t>
            </a:r>
            <a:r>
              <a:rPr lang="en-US" altLang="zh-CN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麦克风阵列</a:t>
            </a:r>
            <a:r>
              <a:rPr lang="zh-CN" alt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（搭配摄像头模组）</a:t>
            </a:r>
          </a:p>
        </p:txBody>
      </p:sp>
      <p:sp>
        <p:nvSpPr>
          <p:cNvPr id="82" name="矩形 81"/>
          <p:cNvSpPr/>
          <p:nvPr>
            <p:custDataLst>
              <p:tags r:id="rId11"/>
            </p:custDataLst>
          </p:nvPr>
        </p:nvSpPr>
        <p:spPr>
          <a:xfrm>
            <a:off x="4820233" y="4066055"/>
            <a:ext cx="3075658" cy="1648833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>
            <p:custDataLst>
              <p:tags r:id="rId12"/>
            </p:custDataLst>
          </p:nvPr>
        </p:nvSpPr>
        <p:spPr>
          <a:xfrm>
            <a:off x="4954270" y="2501265"/>
            <a:ext cx="2931160" cy="1431925"/>
          </a:xfrm>
          <a:prstGeom prst="rect">
            <a:avLst/>
          </a:prstGeom>
          <a:noFill/>
        </p:spPr>
        <p:txBody>
          <a:bodyPr wrap="square" lIns="90000" tIns="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独家芯片搭配麦克风阵列组合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 2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～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8MIC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组合，达到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3~8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米范围内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360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度远程拾音回声消除，语音识别智能远场遥控，高清音频播放，声音识别配合摄像头实现声音随动，画面放大缩小功能</a:t>
            </a:r>
            <a:endParaRPr lang="zh-CN" altLang="en-US" sz="100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>
            <p:custDataLst>
              <p:tags r:id="rId13"/>
            </p:custDataLst>
          </p:nvPr>
        </p:nvSpPr>
        <p:spPr>
          <a:xfrm flipH="1">
            <a:off x="4296108" y="1887653"/>
            <a:ext cx="520214" cy="52007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>
            <p:custDataLst>
              <p:tags r:id="rId14"/>
            </p:custDataLst>
          </p:nvPr>
        </p:nvSpPr>
        <p:spPr>
          <a:xfrm>
            <a:off x="4296108" y="1937516"/>
            <a:ext cx="513841" cy="421041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kumimoji="1" lang="en-US" altLang="zh-CN" sz="184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02</a:t>
            </a:r>
            <a:endParaRPr kumimoji="1" lang="zh-CN" altLang="en-US" sz="184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>
            <p:custDataLst>
              <p:tags r:id="rId15"/>
            </p:custDataLst>
          </p:nvPr>
        </p:nvCxnSpPr>
        <p:spPr>
          <a:xfrm>
            <a:off x="4202122" y="2099856"/>
            <a:ext cx="0" cy="3526969"/>
          </a:xfrm>
          <a:prstGeom prst="line">
            <a:avLst/>
          </a:prstGeom>
          <a:ln w="12700">
            <a:solidFill>
              <a:srgbClr val="FFFFFF">
                <a:lumMod val="65000"/>
              </a:srgbClr>
            </a:solidFill>
            <a:prstDash val="dash"/>
            <a:headEnd type="diamond"/>
            <a:tailEnd type="diamond"/>
          </a:ln>
        </p:spPr>
        <p:style>
          <a:lnRef idx="1">
            <a:srgbClr val="1E6BC5"/>
          </a:lnRef>
          <a:fillRef idx="0">
            <a:srgbClr val="1E6BC5"/>
          </a:fillRef>
          <a:effectRef idx="0">
            <a:srgbClr val="1E6BC5"/>
          </a:effectRef>
          <a:fontRef idx="minor">
            <a:srgbClr val="000000"/>
          </a:fontRef>
        </p:style>
      </p:cxnSp>
      <p:cxnSp>
        <p:nvCxnSpPr>
          <p:cNvPr id="10" name="直接连接符 9"/>
          <p:cNvCxnSpPr/>
          <p:nvPr>
            <p:custDataLst>
              <p:tags r:id="rId16"/>
            </p:custDataLst>
          </p:nvPr>
        </p:nvCxnSpPr>
        <p:spPr>
          <a:xfrm>
            <a:off x="7989877" y="2123985"/>
            <a:ext cx="0" cy="3526969"/>
          </a:xfrm>
          <a:prstGeom prst="line">
            <a:avLst/>
          </a:prstGeom>
          <a:ln w="12700">
            <a:solidFill>
              <a:srgbClr val="FFFFFF">
                <a:lumMod val="65000"/>
              </a:srgbClr>
            </a:solidFill>
            <a:prstDash val="dash"/>
            <a:headEnd type="diamond"/>
            <a:tailEnd type="diamond"/>
          </a:ln>
        </p:spPr>
        <p:style>
          <a:lnRef idx="1">
            <a:srgbClr val="1E6BC5"/>
          </a:lnRef>
          <a:fillRef idx="0">
            <a:srgbClr val="1E6BC5"/>
          </a:fillRef>
          <a:effectRef idx="0">
            <a:srgbClr val="1E6BC5"/>
          </a:effectRef>
          <a:fontRef idx="minor">
            <a:srgbClr val="000000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5715" y="4122420"/>
            <a:ext cx="2526030" cy="15925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45485" y="5197475"/>
            <a:ext cx="300990" cy="290830"/>
          </a:xfrm>
          <a:prstGeom prst="rect">
            <a:avLst/>
          </a:prstGeom>
        </p:spPr>
      </p:pic>
      <p:pic>
        <p:nvPicPr>
          <p:cNvPr id="19" name="图片 18" descr="/private/var/folders/4l/w4q5nvpd1dz44mqc998fxlp80000gn/T/com.kingsoft.wpsoffice.mac/kaimatting/20230221234529/output_aiMatting_20230221234535.pngoutput_aiMatting_20230221234535"/>
          <p:cNvPicPr>
            <a:picLocks noChangeAspect="1"/>
          </p:cNvPicPr>
          <p:nvPr/>
        </p:nvPicPr>
        <p:blipFill>
          <a:blip r:embed="rId25">
            <a:clrChange>
              <a:clrFrom>
                <a:srgbClr val="AFD3DE">
                  <a:alpha val="100000"/>
                </a:srgbClr>
              </a:clrFrom>
              <a:clrTo>
                <a:srgbClr val="AFD3D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8895" y="4145598"/>
            <a:ext cx="2479675" cy="14808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44280" y="4405630"/>
            <a:ext cx="2638425" cy="85852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2" name="文本框 31"/>
          <p:cNvSpPr txBox="1"/>
          <p:nvPr>
            <p:custDataLst>
              <p:tags r:id="rId17"/>
            </p:custDataLst>
          </p:nvPr>
        </p:nvSpPr>
        <p:spPr>
          <a:xfrm>
            <a:off x="8742680" y="1224915"/>
            <a:ext cx="3119120" cy="117475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 fontAlgn="auto"/>
            <a:r>
              <a:rPr lang="zh-CN" altLang="en-US" sz="2000" b="1" dirty="0">
                <a:uFillTx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全内置麦克风阵列</a:t>
            </a:r>
            <a:endParaRPr lang="zh-CN" altLang="en-US" sz="1400" b="1" dirty="0">
              <a:uFillTx/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  <a:p>
            <a:pPr lvl="0" algn="l" fontAlgn="auto"/>
            <a:r>
              <a:rPr lang="zh-CN" altLang="en-US" sz="1400" b="1" dirty="0"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（无需麦克风</a:t>
            </a:r>
            <a:r>
              <a:rPr lang="en-US" altLang="zh-CN" sz="1400" b="1" dirty="0"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/</a:t>
            </a:r>
            <a:r>
              <a:rPr lang="zh-CN" altLang="en-US" sz="1400" b="1" dirty="0">
                <a:uFillTx/>
                <a:latin typeface="微软雅黑" charset="0"/>
                <a:ea typeface="微软雅黑" charset="0"/>
                <a:cs typeface="微软雅黑" charset="0"/>
                <a:sym typeface="+mn-ea"/>
              </a:rPr>
              <a:t>喇叭拾音）</a:t>
            </a:r>
          </a:p>
        </p:txBody>
      </p:sp>
      <p:sp>
        <p:nvSpPr>
          <p:cNvPr id="5" name="矩形 4"/>
          <p:cNvSpPr/>
          <p:nvPr>
            <p:custDataLst>
              <p:tags r:id="rId18"/>
            </p:custDataLst>
          </p:nvPr>
        </p:nvSpPr>
        <p:spPr>
          <a:xfrm flipH="1">
            <a:off x="8093408" y="1887653"/>
            <a:ext cx="520214" cy="52007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19"/>
            </p:custDataLst>
          </p:nvPr>
        </p:nvSpPr>
        <p:spPr>
          <a:xfrm>
            <a:off x="8109283" y="1937516"/>
            <a:ext cx="513841" cy="421041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kumimoji="1" lang="en-US" altLang="zh-CN" sz="184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03</a:t>
            </a:r>
            <a:endParaRPr kumimoji="1" lang="zh-CN" altLang="en-US" sz="184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871" y="3711785"/>
            <a:ext cx="3799405" cy="3150009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155" y="1434780"/>
            <a:ext cx="5380845" cy="111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与电源管理单元。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单芯片高集成度，大幅降低了产品的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成本和开发周期。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6471549" y="1705241"/>
            <a:ext cx="5135273" cy="41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8000" rIns="90000" bIns="46800" anchor="t" anchorCtr="0">
            <a:normAutofit fontScale="92500" lnSpcReduction="10000"/>
          </a:bodyPr>
          <a:lstStyle/>
          <a:p>
            <a:pPr defTabSz="913765" eaLnBrk="1" hangingPunct="1">
              <a:lnSpc>
                <a:spcPct val="150000"/>
              </a:lnSpc>
            </a:pPr>
            <a:r>
              <a:rPr lang="zh-CN" altLang="en-US" sz="2265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2265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465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、混音器、风噪抑制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SNR&gt;=106dB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SNR&gt;=110dB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JTAG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61" y="2837243"/>
            <a:ext cx="4338632" cy="3450064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麦克风阵列应用（支持腾讯会议认证）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pic>
        <p:nvPicPr>
          <p:cNvPr id="5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82" y="1556921"/>
            <a:ext cx="8251190" cy="48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8157110" y="1883621"/>
            <a:ext cx="3521543" cy="23685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zh-CN" sz="2400" b="1" dirty="0">
                <a:latin typeface="微软雅黑" charset="0"/>
                <a:ea typeface="微软雅黑" charset="0"/>
                <a:cs typeface="微软雅黑" charset="0"/>
              </a:rPr>
              <a:t>接口说明</a:t>
            </a:r>
          </a:p>
          <a:p>
            <a:pPr marL="0" indent="0" algn="l"/>
            <a:endParaRPr lang="en-US" sz="2400" b="0" dirty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l"/>
            <a:r>
              <a:rPr lang="en-US" sz="2000" b="0" dirty="0">
                <a:latin typeface="微软雅黑" charset="0"/>
                <a:ea typeface="微软雅黑" charset="0"/>
                <a:cs typeface="微软雅黑" charset="0"/>
              </a:rPr>
              <a:t>•</a:t>
            </a:r>
            <a:r>
              <a:rPr lang="zh-CN" sz="2000" b="0" dirty="0">
                <a:latin typeface="微软雅黑" charset="0"/>
                <a:ea typeface="微软雅黑" charset="0"/>
                <a:cs typeface="微软雅黑" charset="0"/>
              </a:rPr>
              <a:t>2/4路数字麦克风输入</a:t>
            </a:r>
            <a:endParaRPr lang="en-US" sz="2000" b="0" dirty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l"/>
            <a:r>
              <a:rPr lang="en-US" sz="2000" b="0" dirty="0">
                <a:latin typeface="微软雅黑" charset="0"/>
                <a:ea typeface="微软雅黑" charset="0"/>
                <a:cs typeface="微软雅黑" charset="0"/>
              </a:rPr>
              <a:t>•</a:t>
            </a:r>
            <a:r>
              <a:rPr lang="zh-CN" sz="2000" b="0" dirty="0">
                <a:latin typeface="微软雅黑" charset="0"/>
                <a:ea typeface="微软雅黑" charset="0"/>
                <a:cs typeface="微软雅黑" charset="0"/>
              </a:rPr>
              <a:t>1路DAC输出音频数据</a:t>
            </a:r>
            <a:endParaRPr lang="en-US" sz="2000" b="0" dirty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l"/>
            <a:r>
              <a:rPr lang="en-US" sz="2000" b="0" dirty="0">
                <a:latin typeface="微软雅黑" charset="0"/>
                <a:ea typeface="微软雅黑" charset="0"/>
                <a:cs typeface="微软雅黑" charset="0"/>
              </a:rPr>
              <a:t>•</a:t>
            </a:r>
            <a:r>
              <a:rPr lang="zh-CN" sz="2000" b="0" dirty="0">
                <a:latin typeface="微软雅黑" charset="0"/>
                <a:ea typeface="微软雅黑" charset="0"/>
                <a:cs typeface="微软雅黑" charset="0"/>
              </a:rPr>
              <a:t>1路ADC回采输出信号</a:t>
            </a:r>
            <a:endParaRPr lang="en-US" sz="2000" b="0" dirty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l"/>
            <a:r>
              <a:rPr lang="en-US" sz="2000" b="0" dirty="0">
                <a:latin typeface="微软雅黑" charset="0"/>
                <a:ea typeface="微软雅黑" charset="0"/>
                <a:cs typeface="微软雅黑" charset="0"/>
              </a:rPr>
              <a:t>•</a:t>
            </a:r>
            <a:r>
              <a:rPr lang="zh-CN" sz="2000" b="0" dirty="0">
                <a:latin typeface="微软雅黑" charset="0"/>
                <a:ea typeface="微软雅黑" charset="0"/>
                <a:cs typeface="微软雅黑" charset="0"/>
              </a:rPr>
              <a:t>1路I2S Slaver传输音频数据</a:t>
            </a:r>
            <a:endParaRPr lang="en-US" sz="2000" b="0" dirty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l"/>
            <a:r>
              <a:rPr lang="en-US" sz="2000" b="0" dirty="0">
                <a:latin typeface="微软雅黑" charset="0"/>
                <a:ea typeface="微软雅黑" charset="0"/>
                <a:cs typeface="微软雅黑" charset="0"/>
              </a:rPr>
              <a:t>•</a:t>
            </a:r>
            <a:r>
              <a:rPr lang="zh-CN" sz="2000" b="0" dirty="0">
                <a:latin typeface="微软雅黑" charset="0"/>
                <a:ea typeface="微软雅黑" charset="0"/>
                <a:cs typeface="微软雅黑" charset="0"/>
              </a:rPr>
              <a:t>1路UART与主控芯片通讯</a:t>
            </a:r>
            <a:endParaRPr lang="zh-CN" altLang="en-US" sz="2000" b="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麦克风阵列关键性能指标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52010"/>
            <a:ext cx="3115310" cy="22059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38175" y="1487805"/>
            <a:ext cx="5273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charset="0"/>
                <a:ea typeface="微软雅黑" charset="0"/>
                <a:cs typeface="微软雅黑" charset="0"/>
              </a:rPr>
              <a:t>拾音距离：1</a:t>
            </a:r>
            <a:r>
              <a:rPr lang="en-US" altLang="zh-CN" b="1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b="1" dirty="0">
                <a:latin typeface="微软雅黑" charset="0"/>
                <a:ea typeface="微软雅黑" charset="0"/>
                <a:cs typeface="微软雅黑" charset="0"/>
              </a:rPr>
              <a:t>2米</a:t>
            </a:r>
            <a:r>
              <a:rPr lang="en-US" altLang="zh-CN" b="1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b="1" dirty="0">
                <a:latin typeface="微软雅黑" charset="0"/>
                <a:ea typeface="微软雅黑" charset="0"/>
                <a:cs typeface="微软雅黑" charset="0"/>
              </a:rPr>
              <a:t>3米</a:t>
            </a:r>
            <a:r>
              <a:rPr lang="en-US" altLang="zh-CN" b="1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b="1" dirty="0">
                <a:latin typeface="微软雅黑" charset="0"/>
                <a:ea typeface="微软雅黑" charset="0"/>
                <a:cs typeface="微软雅黑" charset="0"/>
              </a:rPr>
              <a:t>5米位置拾音，输出音量大小一致，10米内可以清晰拾音</a:t>
            </a:r>
          </a:p>
        </p:txBody>
      </p:sp>
      <p:pic>
        <p:nvPicPr>
          <p:cNvPr id="14" name="图片 1"/>
          <p:cNvPicPr>
            <a:picLocks noChangeAspect="1"/>
          </p:cNvPicPr>
          <p:nvPr/>
        </p:nvPicPr>
        <p:blipFill>
          <a:blip r:embed="rId4"/>
          <a:srcRect r="14201" b="-493"/>
          <a:stretch>
            <a:fillRect/>
          </a:stretch>
        </p:blipFill>
        <p:spPr>
          <a:xfrm>
            <a:off x="3115310" y="4652010"/>
            <a:ext cx="3237865" cy="220599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353175" y="1487805"/>
            <a:ext cx="527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</a:rPr>
              <a:t>回声消除：</a:t>
            </a:r>
            <a:r>
              <a:rPr lang="zh-CN" altLang="en-US" b="1">
                <a:latin typeface="微软雅黑" charset="0"/>
                <a:ea typeface="微软雅黑" charset="0"/>
                <a:cs typeface="微软雅黑" charset="0"/>
                <a:sym typeface="+mn-ea"/>
              </a:rPr>
              <a:t>回声消除深度：-80dB(平均RMS)</a:t>
            </a:r>
            <a:endParaRPr lang="zh-CN" altLang="en-US" b="1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53175" y="4652645"/>
            <a:ext cx="3523615" cy="2205355"/>
          </a:xfrm>
          <a:prstGeom prst="rect">
            <a:avLst/>
          </a:prstGeom>
          <a:noFill/>
        </p:spPr>
      </p:pic>
      <p:pic>
        <p:nvPicPr>
          <p:cNvPr id="2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6125" y="4673600"/>
            <a:ext cx="3590290" cy="2162175"/>
          </a:xfrm>
          <a:prstGeom prst="rect">
            <a:avLst/>
          </a:prstGeom>
        </p:spPr>
      </p:pic>
      <p:pic>
        <p:nvPicPr>
          <p:cNvPr id="3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460" y="4652010"/>
            <a:ext cx="3661410" cy="22053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8175" y="2515235"/>
            <a:ext cx="527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</a:rPr>
              <a:t>降噪深度：稳态噪声降噪深度-56dB(平均RMS)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53175" y="2526665"/>
            <a:ext cx="527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  <a:sym typeface="+mn-ea"/>
              </a:rPr>
              <a:t>降噪深度：非稳态噪声降噪深度-62dB(平均RMS)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8175" y="3448685"/>
            <a:ext cx="527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</a:rPr>
              <a:t>去混响：混响抑制算法收敛时间&lt;1秒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53175" y="3448685"/>
            <a:ext cx="527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  <a:sym typeface="+mn-ea"/>
              </a:rPr>
              <a:t>去混响：混响抑制深度-46dB(平均RMS)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2" name="ïṣlidè"/>
          <p:cNvSpPr/>
          <p:nvPr/>
        </p:nvSpPr>
        <p:spPr bwMode="auto">
          <a:xfrm>
            <a:off x="817410" y="1415228"/>
            <a:ext cx="5895306" cy="3095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x-none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回声消除</a:t>
            </a:r>
            <a:r>
              <a:rPr lang="x-none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单讲回声耦合损耗：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≥56db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≥50dB</a:t>
            </a:r>
          </a:p>
          <a:p>
            <a:pPr lvl="1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双讲场景回声泄露：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≤5%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≤8%</a:t>
            </a:r>
          </a:p>
          <a:p>
            <a:pPr lvl="1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双讲场景语音衰减：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≤15dB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≤25dB</a:t>
            </a:r>
          </a:p>
          <a:p>
            <a:pPr lvl="1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信回比提升：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≥40dB</a:t>
            </a:r>
          </a:p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混响抑制：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信混比提升</a:t>
            </a:r>
          </a:p>
          <a:p>
            <a:pPr lvl="1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单讲回声耦合损耗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双讲场景回声泄露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双讲场景语音衰减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ïṣlidè"/>
          <p:cNvSpPr/>
          <p:nvPr/>
        </p:nvSpPr>
        <p:spPr bwMode="auto">
          <a:xfrm>
            <a:off x="838200" y="3765550"/>
            <a:ext cx="6055360" cy="288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降噪：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稳态噪声：信噪比提升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&gt;35db</a:t>
            </a:r>
          </a:p>
          <a:p>
            <a:pPr lvl="1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非稳态噪声：信噪比提升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&gt;30db</a:t>
            </a:r>
          </a:p>
          <a:p>
            <a:pPr lvl="1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噪声收敛时间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&lt;200ms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远场拾音：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为分别在混响值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&lt;0.6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和混响值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&gt;0.8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环境，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1/3/5/8/10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米距离下信噪比提升效果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x-none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结合Mask神经网络的算法，具有更好的鲁棒性、拾音效果更远，声音更清晰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185" y="1415415"/>
            <a:ext cx="4752975" cy="22593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310" y="3942080"/>
            <a:ext cx="4445000" cy="2378710"/>
          </a:xfrm>
          <a:prstGeom prst="rect">
            <a:avLst/>
          </a:prstGeom>
        </p:spPr>
      </p:pic>
      <p:sp>
        <p:nvSpPr>
          <p:cNvPr id="7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麦克风阵列算法指标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48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b1a694cd60bf4b0ea57d5963221573d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4e0be5fdbe44806b5911200030daf6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"/>
  <p:tag name="KSO_WM_UNIT_ID" val="diagram20228073_5*l_i*1_3"/>
  <p:tag name="KSO_WM_TEMPLATE_CATEGORY" val="diagram"/>
  <p:tag name="KSO_WM_TEMPLATE_INDEX" val="20228073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28073_5*l_h_a*1_1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28073_5*l_h_i*1_3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28073_5*l_h_a*1_3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7"/>
  <p:tag name="KSO_WM_UNIT_TEXT_FILL_TYPE" val="1"/>
  <p:tag name="KSO_WM_UNIT_USESOURCEFORMAT_APPLY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28073_5*l_h_a*1_4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UNIT_USESOURCEFORMAT_APPLY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8073_5*l_h_f*1_1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28073_5*l_h_a*1_2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28073_5*l_h_f*1_2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8073_5*l_h_f*1_3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28073_5*l_h_a*1_5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9"/>
  <p:tag name="KSO_WM_UNIT_TEX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c94b707ad8a24964b1f715f15a478ef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0a2a14b488442b2b546445c7822081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28073_5*l_h_f*1_5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28073_5*l_h_f*1_4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5-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f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39"/>
  <p:tag name="KSO_WM_UNIT_COLOR_SCHEME_SHAPE_ID" val="39"/>
  <p:tag name="KSO_WM_UNIT_COLOR_SCHEME_PARENT_PAGE" val="0_1"/>
  <p:tag name="KSO_WM_UNIT_DIAGRAM_MODELTYPE" val="stripeEnum"/>
  <p:tag name="KSO_WM_UNIT_TYPE" val="l_h_f"/>
  <p:tag name="KSO_WM_UNIT_INDEX" val="1_1_1"/>
  <p:tag name="KSO_WM_UNIT_PRESET_TEXT" val="点击此处添加正文，文字是您思想的提炼，为了最终呈现发布的良好效果，请尽量言简意赅的阐述观点。"/>
  <p:tag name="KSO_WM_UNIT_VALUE" val="57"/>
  <p:tag name="KSO_WM_UNIT_TEXT_FILL_FORE_SCHEMECOLOR_INDEX" val="13"/>
  <p:tag name="KSO_WM_UNIT_TEXT_FILL_TYPE" val="1"/>
  <p:tag name="KSO_WM_UNIT_USESOURCEFORMAT_APPLY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c-5-1"/>
  <p:tag name="KSO_WM_UNIT_ISCONTENTS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00792_2*l_h_a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PRESET_TEXT" val="单击此处添加小标题"/>
  <p:tag name="KSO_WM_UNIT_ADJUSTLAYOUT_ID" val="40"/>
  <p:tag name="KSO_WM_UNIT_COLOR_SCHEME_SHAPE_ID" val="40"/>
  <p:tag name="KSO_WM_UNIT_COLOR_SCHEME_PARENT_PAGE" val="0_1"/>
  <p:tag name="KSO_WM_UNIT_DIAGRAM_MODELTYPE" val="stripeEnum"/>
  <p:tag name="KSO_WM_UNIT_TEXT_FILL_FORE_SCHEMECOLOR_INDEX" val="13"/>
  <p:tag name="KSO_WM_UNIT_TEXT_FILL_TYPE" val="1"/>
  <p:tag name="KSO_WM_UNIT_USESOURCEFORMAT_APPLY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14"/>
  <p:tag name="KSO_WM_UNIT_COLOR_SCHEME_SHAPE_ID" val="14"/>
  <p:tag name="KSO_WM_UNIT_COLOR_SCHEME_PARENT_PAGE" val="0_1"/>
  <p:tag name="KSO_WM_UNIT_FOIL_COLOR" val="1"/>
  <p:tag name="KSO_WM_UNIT_DIAGRAM_MODELTYPE" val="stripeEnum"/>
  <p:tag name="KSO_WM_UNIT_TYPE" val="l_h_i"/>
  <p:tag name="KSO_WM_UNIT_INDEX" val="1_1_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49"/>
  <p:tag name="KSO_WM_UNIT_COLOR_SCHEME_SHAPE_ID" val="49"/>
  <p:tag name="KSO_WM_UNIT_COLOR_SCHEME_PARENT_PAGE" val="0_1"/>
  <p:tag name="KSO_WM_UNIT_DIAGRAM_MODELTYPE" val="stripeEnum"/>
  <p:tag name="KSO_WM_UNIT_SUBTYPE" val="e"/>
  <p:tag name="KSO_WM_UNIT_TYPE" val="l_h_i"/>
  <p:tag name="KSO_WM_UNIT_INDEX" val="1_1_1"/>
  <p:tag name="KSO_WM_UNIT_FILL_FORE_SCHEMECOLOR_INDEX" val="1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5"/>
  <p:tag name="KSO_WM_UNIT_COLOR_SCHEME_SHAPE_ID" val="5"/>
  <p:tag name="KSO_WM_UNIT_COLOR_SCHEME_PARENT_PAGE" val="0_1"/>
  <p:tag name="KSO_WM_UNIT_DIAGRAM_MODELTYPE" val="stripeEnum"/>
  <p:tag name="KSO_WM_UNIT_SUBTYPE" val="d"/>
  <p:tag name="KSO_WM_UNIT_TYPE" val="l_h_i"/>
  <p:tag name="KSO_WM_UNIT_INDEX" val="1_1_1"/>
  <p:tag name="KSO_WM_UNIT_TEXT_FILL_FORE_SCHEMECOLOR_INDEX" val="14"/>
  <p:tag name="KSO_WM_UNIT_TEXT_FILL_TYPE" val="1"/>
  <p:tag name="KSO_WM_UNIT_USESOURCEFORMAT_APPLY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5-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f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39"/>
  <p:tag name="KSO_WM_UNIT_COLOR_SCHEME_SHAPE_ID" val="39"/>
  <p:tag name="KSO_WM_UNIT_COLOR_SCHEME_PARENT_PAGE" val="0_1"/>
  <p:tag name="KSO_WM_UNIT_DIAGRAM_MODELTYPE" val="stripeEnum"/>
  <p:tag name="KSO_WM_UNIT_TYPE" val="l_h_f"/>
  <p:tag name="KSO_WM_UNIT_INDEX" val="1_3_1"/>
  <p:tag name="KSO_WM_UNIT_PRESET_TEXT" val="点击此处添加正文，文字是您思想的提炼，为了最终呈现发布的良好效果，请尽量言简意赅的阐述观点。"/>
  <p:tag name="KSO_WM_UNIT_VALUE" val="57"/>
  <p:tag name="KSO_WM_UNIT_TEXT_FILL_FORE_SCHEMECOLOR_INDEX" val="13"/>
  <p:tag name="KSO_WM_UNIT_TEXT_FILL_TYPE" val="1"/>
  <p:tag name="KSO_WM_UNIT_USESOURCEFORMAT_APPLY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14"/>
  <p:tag name="KSO_WM_UNIT_COLOR_SCHEME_SHAPE_ID" val="14"/>
  <p:tag name="KSO_WM_UNIT_COLOR_SCHEME_PARENT_PAGE" val="0_1"/>
  <p:tag name="KSO_WM_UNIT_FOIL_COLOR" val="1"/>
  <p:tag name="KSO_WM_UNIT_DIAGRAM_MODELTYPE" val="stripeEnum"/>
  <p:tag name="KSO_WM_UNIT_TYPE" val="l_h_i"/>
  <p:tag name="KSO_WM_UNIT_INDEX" val="1_3_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86_1*b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e4a493cd5e1344509d7f04d4ccd8efb5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10aaecd3b1cf4b10a1a2e4530f6a74a6"/>
  <p:tag name="KSO_WM_UNIT_TEXT_FILL_FORE_SCHEMECOLOR_INDEX_BRIGHTNESS" val="0.35"/>
  <p:tag name="KSO_WM_UNIT_TEXT_FILL_FORE_SCHEMECOLOR_INDEX" val="13"/>
  <p:tag name="KSO_WM_UNIT_TEXT_FILL_TYPE" val="1"/>
  <p:tag name="KSO_WM_TEMPLATE_ASSEMBLE_XID" val="5f9bbfd393dfd1a6a2345ef8"/>
  <p:tag name="KSO_WM_TEMPLATE_ASSEMBLE_GROUPID" val="5f9b7c9a623d22db5a11f5ff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5"/>
  <p:tag name="KSO_WM_UNIT_COLOR_SCHEME_SHAPE_ID" val="5"/>
  <p:tag name="KSO_WM_UNIT_COLOR_SCHEME_PARENT_PAGE" val="0_1"/>
  <p:tag name="KSO_WM_UNIT_DIAGRAM_MODELTYPE" val="stripeEnum"/>
  <p:tag name="KSO_WM_UNIT_SUBTYPE" val="d"/>
  <p:tag name="KSO_WM_UNIT_TYPE" val="l_h_i"/>
  <p:tag name="KSO_WM_UNIT_INDEX" val="1_3_1"/>
  <p:tag name="KSO_WM_UNIT_TEXT_FILL_FORE_SCHEMECOLOR_INDEX" val="14"/>
  <p:tag name="KSO_WM_UNIT_TEXT_FILL_TYPE" val="1"/>
  <p:tag name="KSO_WM_UNIT_USESOURCEFORMAT_APPLY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c-5-1"/>
  <p:tag name="KSO_WM_UNIT_ISCONTENTS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00792_2*l_h_a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PRESET_TEXT" val="单击此处添加小标题"/>
  <p:tag name="KSO_WM_UNIT_ADJUSTLAYOUT_ID" val="81"/>
  <p:tag name="KSO_WM_UNIT_COLOR_SCHEME_SHAPE_ID" val="81"/>
  <p:tag name="KSO_WM_UNIT_COLOR_SCHEME_PARENT_PAGE" val="0_1"/>
  <p:tag name="KSO_WM_UNIT_DIAGRAM_MODELTYPE" val="stripeEnum"/>
  <p:tag name="KSO_WM_UNIT_TEXT_FILL_FORE_SCHEMECOLOR_INDEX" val="13"/>
  <p:tag name="KSO_WM_UNIT_TEXT_FILL_TYPE" val="1"/>
  <p:tag name="KSO_WM_UNIT_USESOURCEFORMAT_APPLY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82"/>
  <p:tag name="KSO_WM_UNIT_COLOR_SCHEME_SHAPE_ID" val="82"/>
  <p:tag name="KSO_WM_UNIT_COLOR_SCHEME_PARENT_PAGE" val="0_1"/>
  <p:tag name="KSO_WM_UNIT_FOIL_COLOR" val="1"/>
  <p:tag name="KSO_WM_UNIT_DIAGRAM_MODELTYPE" val="stripeEnum"/>
  <p:tag name="KSO_WM_UNIT_TYPE" val="l_h_i"/>
  <p:tag name="KSO_WM_UNIT_INDEX" val="1_2_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5-1"/>
  <p:tag name="KSO_WM_UNIT_NOCLEAR" val="0"/>
  <p:tag name="KSO_WM_UNIT_VALUE" val="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00792_2*l_h_f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PRESET_TEXT" val="点击此处添加正文，文字是您思想的提炼，为了最终呈现发布的良好效果，请尽量言简意赅的阐述观点。"/>
  <p:tag name="KSO_WM_UNIT_ADJUSTLAYOUT_ID" val="80"/>
  <p:tag name="KSO_WM_UNIT_COLOR_SCHEME_SHAPE_ID" val="80"/>
  <p:tag name="KSO_WM_UNIT_COLOR_SCHEME_PARENT_PAGE" val="0_1"/>
  <p:tag name="KSO_WM_UNIT_DIAGRAM_MODELTYPE" val="stripeEnum"/>
  <p:tag name="KSO_WM_UNIT_TEXT_FILL_FORE_SCHEMECOLOR_INDEX" val="13"/>
  <p:tag name="KSO_WM_UNIT_TEXT_FILL_TYPE" val="1"/>
  <p:tag name="KSO_WM_UNIT_USESOURCEFORMAT_APPLY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77"/>
  <p:tag name="KSO_WM_UNIT_COLOR_SCHEME_SHAPE_ID" val="77"/>
  <p:tag name="KSO_WM_UNIT_COLOR_SCHEME_PARENT_PAGE" val="0_1"/>
  <p:tag name="KSO_WM_UNIT_DIAGRAM_MODELTYPE" val="stripeEnum"/>
  <p:tag name="KSO_WM_UNIT_SUBTYPE" val="e"/>
  <p:tag name="KSO_WM_UNIT_TYPE" val="l_h_i"/>
  <p:tag name="KSO_WM_UNIT_INDEX" val="1_2_1"/>
  <p:tag name="KSO_WM_UNIT_FILL_FORE_SCHEMECOLOR_INDEX" val="1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22"/>
  <p:tag name="KSO_WM_UNIT_COLOR_SCHEME_SHAPE_ID" val="22"/>
  <p:tag name="KSO_WM_UNIT_COLOR_SCHEME_PARENT_PAGE" val="0_1"/>
  <p:tag name="KSO_WM_UNIT_DIAGRAM_MODELTYPE" val="stripeEnum"/>
  <p:tag name="KSO_WM_UNIT_SUBTYPE" val="d"/>
  <p:tag name="KSO_WM_UNIT_TYPE" val="l_h_i"/>
  <p:tag name="KSO_WM_UNIT_INDEX" val="1_2_1"/>
  <p:tag name="KSO_WM_UNIT_TEXT_FILL_FORE_SCHEMECOLOR_INDEX" val="14"/>
  <p:tag name="KSO_WM_UNIT_TEXT_FILL_TYPE" val="1"/>
  <p:tag name="KSO_WM_UNIT_USESOURCEFORMAT_APPLY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i*1_2"/>
  <p:tag name="KSO_WM_TEMPLATE_CATEGORY" val="diagram"/>
  <p:tag name="KSO_WM_TEMPLATE_INDEX" val="20200792"/>
  <p:tag name="KSO_WM_UNIT_LAYERLEVEL" val="1_1"/>
  <p:tag name="KSO_WM_TAG_VERSION" val="1.0"/>
  <p:tag name="KSO_WM_BEAUTIFY_FLAG" val="#wm#"/>
  <p:tag name="KSO_WM_UNIT_ADJUSTLAYOUT_ID" val="92"/>
  <p:tag name="KSO_WM_UNIT_COLOR_SCHEME_SHAPE_ID" val="92"/>
  <p:tag name="KSO_WM_UNIT_COLOR_SCHEME_PARENT_PAGE" val="0_1"/>
  <p:tag name="KSO_WM_UNIT_DECOLORIZATION" val="1"/>
  <p:tag name="KSO_WM_UNIT_DIAGRAM_MODELTYPE" val="stripeEnum"/>
  <p:tag name="KSO_WM_UNIT_TYPE" val="l_i"/>
  <p:tag name="KSO_WM_UNIT_INDEX" val="1_2"/>
  <p:tag name="KSO_WM_UNIT_LINE_FORE_SCHEMECOLOR_INDEX" val="14"/>
  <p:tag name="KSO_WM_UNIT_LINE_FILL_TYPE" val="2"/>
  <p:tag name="KSO_WM_UNIT_USESOURCEFORMAT_APPLY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i*1_1"/>
  <p:tag name="KSO_WM_TEMPLATE_CATEGORY" val="diagram"/>
  <p:tag name="KSO_WM_TEMPLATE_INDEX" val="20200792"/>
  <p:tag name="KSO_WM_UNIT_LAYERLEVEL" val="1_1"/>
  <p:tag name="KSO_WM_TAG_VERSION" val="1.0"/>
  <p:tag name="KSO_WM_BEAUTIFY_FLAG" val="#wm#"/>
  <p:tag name="KSO_WM_UNIT_ADJUSTLAYOUT_ID" val="92"/>
  <p:tag name="KSO_WM_UNIT_COLOR_SCHEME_SHAPE_ID" val="92"/>
  <p:tag name="KSO_WM_UNIT_COLOR_SCHEME_PARENT_PAGE" val="0_1"/>
  <p:tag name="KSO_WM_UNIT_DECOLORIZATION" val="1"/>
  <p:tag name="KSO_WM_UNIT_DIAGRAM_MODELTYPE" val="stripeEnum"/>
  <p:tag name="KSO_WM_UNIT_TYPE" val="l_i"/>
  <p:tag name="KSO_WM_UNIT_INDEX" val="1_1"/>
  <p:tag name="KSO_WM_UNIT_LINE_FORE_SCHEMECOLOR_INDEX" val="14"/>
  <p:tag name="KSO_WM_UNIT_LINE_FILL_TYPE" val="2"/>
  <p:tag name="KSO_WM_UNIT_USESOURCEFORMAT_APPLY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c-5-1"/>
  <p:tag name="KSO_WM_UNIT_ISCONTENTS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00792_2*l_h_a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PRESET_TEXT" val="单击此处添加小标题"/>
  <p:tag name="KSO_WM_UNIT_ADJUSTLAYOUT_ID" val="40"/>
  <p:tag name="KSO_WM_UNIT_COLOR_SCHEME_SHAPE_ID" val="40"/>
  <p:tag name="KSO_WM_UNIT_COLOR_SCHEME_PARENT_PAGE" val="0_1"/>
  <p:tag name="KSO_WM_UNIT_DIAGRAM_MODELTYPE" val="stripeEnum"/>
  <p:tag name="KSO_WM_UNIT_TEXT_FILL_FORE_SCHEMECOLOR_INDEX" val="13"/>
  <p:tag name="KSO_WM_UNIT_TEXT_FILL_TYPE" val="1"/>
  <p:tag name="KSO_WM_UNIT_USESOURCEFORMAT_APPLY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77"/>
  <p:tag name="KSO_WM_UNIT_COLOR_SCHEME_SHAPE_ID" val="77"/>
  <p:tag name="KSO_WM_UNIT_COLOR_SCHEME_PARENT_PAGE" val="0_1"/>
  <p:tag name="KSO_WM_UNIT_DIAGRAM_MODELTYPE" val="stripeEnum"/>
  <p:tag name="KSO_WM_UNIT_SUBTYPE" val="e"/>
  <p:tag name="KSO_WM_UNIT_TYPE" val="l_h_i"/>
  <p:tag name="KSO_WM_UNIT_INDEX" val="1_2_1"/>
  <p:tag name="KSO_WM_UNIT_FILL_FORE_SCHEMECOLOR_INDEX" val="1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86_1*a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5cceadf7c48441889de5541af4fb7f8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10aaecd3b1cf4b10a1a2e4530f6a74a6"/>
  <p:tag name="KSO_WM_UNIT_TEXT_FILL_FORE_SCHEMECOLOR_INDEX_BRIGHTNESS" val="0.15"/>
  <p:tag name="KSO_WM_UNIT_TEXT_FILL_FORE_SCHEMECOLOR_INDEX" val="13"/>
  <p:tag name="KSO_WM_UNIT_TEXT_FILL_TYPE" val="1"/>
  <p:tag name="KSO_WM_TEMPLATE_ASSEMBLE_XID" val="5f9bbfd393dfd1a6a2345ef8"/>
  <p:tag name="KSO_WM_TEMPLATE_ASSEMBLE_GROUPID" val="5f9b7c9a623d22db5a11f5ff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22"/>
  <p:tag name="KSO_WM_UNIT_COLOR_SCHEME_SHAPE_ID" val="22"/>
  <p:tag name="KSO_WM_UNIT_COLOR_SCHEME_PARENT_PAGE" val="0_1"/>
  <p:tag name="KSO_WM_UNIT_DIAGRAM_MODELTYPE" val="stripeEnum"/>
  <p:tag name="KSO_WM_UNIT_SUBTYPE" val="d"/>
  <p:tag name="KSO_WM_UNIT_TYPE" val="l_h_i"/>
  <p:tag name="KSO_WM_UNIT_INDEX" val="1_2_1"/>
  <p:tag name="KSO_WM_UNIT_TEXT_FILL_FORE_SCHEMECOLOR_INDEX" val="14"/>
  <p:tag name="KSO_WM_UNIT_TEXT_FILL_TYPE" val="1"/>
  <p:tag name="KSO_WM_UNIT_USESOURCEFORMAT_APPLY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fe70d7c-b732-48b7-93f2-881f8d0544de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2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1"/>
  <p:tag name="KSO_WM_UNIT_DEC_AREA_ID" val="b3d326a935c34922aa7357e705e7e094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84faff3a27484f67aa376e51eafea9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a30fd1e339224fd397590f46f264660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8ee47f57bc44c3c9fb391bc922254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48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486_1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0"/>
  <p:tag name="KSO_WM_UNIT_DEC_AREA_ID" val="0c05d945c5fa4ac79d05a831d772dcee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dcb3a164504b5fb7c289c057d6c5d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86_1*b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0bb697a2d5c84c358878ad9d4551c409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457d8c3e55294cf9ad307b5012eedd02"/>
  <p:tag name="KSO_WM_UNIT_TEXT_FILL_FORE_SCHEMECOLOR_INDEX_BRIGHTNESS" val="0.35"/>
  <p:tag name="KSO_WM_UNIT_TEXT_FILL_FORE_SCHEMECOLOR_INDEX" val="13"/>
  <p:tag name="KSO_WM_UNIT_TEXT_FILL_TYPE" val="1"/>
  <p:tag name="KSO_WM_TEMPLATE_ASSEMBLE_XID" val="5f9bbfd393dfd1a6a2345f16"/>
  <p:tag name="KSO_WM_TEMPLATE_ASSEMBLE_GROUPID" val="5f9b7c9a623d22db5a11f5ff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86_1*a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e0bebb93c4634bcba2a51c519da6e613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457d8c3e55294cf9ad307b5012eedd02"/>
  <p:tag name="KSO_WM_UNIT_TEXT_FILL_FORE_SCHEMECOLOR_INDEX_BRIGHTNESS" val="0.15"/>
  <p:tag name="KSO_WM_UNIT_TEXT_FILL_FORE_SCHEMECOLOR_INDEX" val="13"/>
  <p:tag name="KSO_WM_UNIT_TEXT_FILL_TYPE" val="1"/>
  <p:tag name="KSO_WM_TEMPLATE_ASSEMBLE_XID" val="5f9bbfd393dfd1a6a2345f16"/>
  <p:tag name="KSO_WM_TEMPLATE_ASSEMBLE_GROUPID" val="5f9b7c9a623d22db5a11f5ff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  <p:tag name="KSO_WM_SLIDE_BACKGROUND_TYPE" val="genera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448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  <p:tag name="KSO_WM_SLIDE_BACKGROUND_TYPE" val="genera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cb48cfcc05e54ec49d8d7594db26566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d9e1804ba8246d59892209e3120b884"/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875c4a378974e8a9c03b311cca3b6f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9101fa2d37a4f26a9eb37d2e918d832"/>
  <p:tag name="KSO_WM_SLIDE_BACKGROUND_TYPE" val="fram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ddb98a14094a4bfa922bdf4442ec84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59e6acd716a47c7bf655edea7762580"/>
  <p:tag name="KSO_WM_SLIDE_BACKGROUND_TYPE" val="fram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486_1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0"/>
  <p:tag name="KSO_WM_UNIT_DEC_AREA_ID" val="0c05d945c5fa4ac79d05a831d772dcee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dcb3a164504b5fb7c289c057d6c5d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ae110be3bbe3410987c66925e1bb4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44fcef155144cbb87d3285bad824d41"/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a16d11f6d0914b75ba8ac4d25429b94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ccc6a1b5d64345a8f92ba7f1284bcb"/>
  <p:tag name="KSO_WM_SLIDE_BACKGROUND_TYPE" val="leftRigh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e6aab6ce2aeb483c84311e46abee6f5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6b0d20934944548a61f9891c3c645bb"/>
  <p:tag name="KSO_WM_SLIDE_BACKGROUND_TYPE" val="leftRigh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86_1*b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b5ffe66337de42aa9360b6b04457b61b"/>
  <p:tag name="KSO_WM_CHIP_GROUPID" val="5ebf441a0ac41c4a0a5257d7"/>
  <p:tag name="KSO_WM_CHIP_XID" val="5ebf441a0ac41c4a0a5257d8"/>
  <p:tag name="KSO_WM_CHIP_FILLAREA_FILL_RULE" val="{&quot;fill_align&quot;:&quot;cm&quot;,&quot;fill_mode&quot;:&quot;adaptive&quot;,&quot;sacle_strategy&quot;:&quot;smart&quot;}"/>
  <p:tag name="KSO_WM_ASSEMBLE_CHIP_INDEX" val="2a411586526e4a0da1a4101bf50d604a"/>
  <p:tag name="KSO_WM_UNIT_TEXT_FILL_FORE_SCHEMECOLOR_INDEX_BRIGHTNESS" val="0.35"/>
  <p:tag name="KSO_WM_UNIT_TEXT_FILL_FORE_SCHEMECOLOR_INDEX" val="13"/>
  <p:tag name="KSO_WM_UNIT_TEXT_FILL_TYPE" val="1"/>
  <p:tag name="KSO_WM_TEMPLATE_ASSEMBLE_XID" val="5f9bbfd393dfd1a6a2345f0d"/>
  <p:tag name="KSO_WM_TEMPLATE_ASSEMBLE_GROUPID" val="5f9b7c9a623d22db5a11f5ff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69e189300d5748e69141b80ed83bf13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aea1904131f4ba3b69d3d290bdf4c32"/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9406db9974ae431bb306e1021c73b17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2d3d7b34c204fe7a88593c4d82c044a"/>
  <p:tag name="KSO_WM_SLIDE_BACKGROUND_TYPE" val="topBottom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dab1714e1842443b95fc69b694855f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f3b798b7f0045929ad0c88a96eaf1b9"/>
  <p:tag name="KSO_WM_SLIDE_BACKGROUND_TYPE" val="topBottom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86_1*a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编辑标题"/>
  <p:tag name="KSO_WM_UNIT_DEFAULT_FONT" val="56;72;4"/>
  <p:tag name="KSO_WM_UNIT_BLOCK" val="0"/>
  <p:tag name="KSO_WM_UNIT_DEC_AREA_ID" val="6484ca82135b49ea9feab72905c7cca3"/>
  <p:tag name="KSO_WM_CHIP_GROUPID" val="5ebf441a0ac41c4a0a5257d7"/>
  <p:tag name="KSO_WM_CHIP_XID" val="5ebf441a0ac41c4a0a5257d8"/>
  <p:tag name="KSO_WM_CHIP_FILLAREA_FILL_RULE" val="{&quot;fill_align&quot;:&quot;cm&quot;,&quot;fill_mode&quot;:&quot;adaptive&quot;,&quot;sacle_strategy&quot;:&quot;smart&quot;}"/>
  <p:tag name="KSO_WM_ASSEMBLE_CHIP_INDEX" val="2a411586526e4a0da1a4101bf50d604a"/>
  <p:tag name="KSO_WM_UNIT_TEXT_FILL_FORE_SCHEMECOLOR_INDEX_BRIGHTNESS" val="0.15"/>
  <p:tag name="KSO_WM_UNIT_TEXT_FILL_FORE_SCHEMECOLOR_INDEX" val="13"/>
  <p:tag name="KSO_WM_UNIT_TEXT_FILL_TYPE" val="1"/>
  <p:tag name="KSO_WM_TEMPLATE_ASSEMBLE_XID" val="5f9bbfd393dfd1a6a2345f0d"/>
  <p:tag name="KSO_WM_TEMPLATE_ASSEMBLE_GROUPID" val="5f9b7c9a623d22db5a11f5ff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e6c6acb997624a59a750d00dd0cd5e8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fb07f8fc8484f74bf08f86b12219484"/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c3cd856a9d534a61b5db62ef1dd4ecd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1eea1b7105941f9a0461f861c8b81d1"/>
  <p:tag name="KSO_WM_SLIDE_BACKGROUND_TYPE" val="bottomTop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d2dc83e938594a479cf0b334103265c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b61a31d8c8546f8b5036e4e71d7731c"/>
  <p:tag name="KSO_WM_SLIDE_BACKGROUND_TYPE" val="bottomTop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fd48dc73878e4c6ea85bf5ab2155135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90c7e231d744ac29ce5699767ac81ed"/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8592b131cb004b218a07b688712022e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6e8c29213264c18828c095930910b96"/>
  <p:tag name="KSO_WM_SLIDE_BACKGROUND_TYPE" val="navigation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4349f0c49d446d3aaf48e5bf3d008b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293d95c2f76476189f6655b695eafed"/>
  <p:tag name="KSO_WM_SLIDE_BACKGROUND_TYPE" val="navigation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c12748711c9c4345a6a7c1faa78f87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49a0636b82f4a3a8c5360c88ad628c6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13b311811c3c4c8c84836c7e891a6ff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9042dcaff7845eab4733c1bfcf15728"/>
  <p:tag name="KSO_WM_SLIDE_BACKGROUND_TYPE" val="belt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0dd444b87c44473082c9da538e7b4fb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40ae6541a234488baca35cd0c69afa0"/>
  <p:tag name="KSO_WM_SLIDE_BACKGROUND_TYPE" val="belt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2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1"/>
  <p:tag name="KSO_WM_UNIT_DEC_AREA_ID" val="d9bdc33241af43c98576abe31f0d6434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33fe6f014647451a94c5dbccbf9bf4e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28073_5*l_h_i*1_2_2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8073_5*l_h_i*1_1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28073_5*l_h_i*1_2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228073_5*l_h_i*1_5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28073_5*l_h_i*1_5_2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28073_5*l_h_i*1_4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8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28073_5*l_i*1_1"/>
  <p:tag name="KSO_WM_TEMPLATE_CATEGORY" val="diagram"/>
  <p:tag name="KSO_WM_TEMPLATE_INDEX" val="20228073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228073_5*l_i*1_2"/>
  <p:tag name="KSO_WM_TEMPLATE_CATEGORY" val="diagram"/>
  <p:tag name="KSO_WM_TEMPLATE_INDEX" val="20228073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3_Office 主题​​">
  <a:themeElements>
    <a:clrScheme name="Adjacency">
      <a:dk1>
        <a:srgbClr val="000000"/>
      </a:dk1>
      <a:lt1>
        <a:srgbClr val="FFFFFF"/>
      </a:lt1>
      <a:dk2>
        <a:srgbClr val="EEF0F1"/>
      </a:dk2>
      <a:lt2>
        <a:srgbClr val="FFFFFF"/>
      </a:lt2>
      <a:accent1>
        <a:srgbClr val="7EA4B7"/>
      </a:accent1>
      <a:accent2>
        <a:srgbClr val="75A39D"/>
      </a:accent2>
      <a:accent3>
        <a:srgbClr val="829D80"/>
      </a:accent3>
      <a:accent4>
        <a:srgbClr val="9C9170"/>
      </a:accent4>
      <a:accent5>
        <a:srgbClr val="B38472"/>
      </a:accent5>
      <a:accent6>
        <a:srgbClr val="B67D8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1680</Words>
  <Application>Microsoft Office PowerPoint</Application>
  <PresentationFormat>宽屏</PresentationFormat>
  <Paragraphs>239</Paragraphs>
  <Slides>13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Helvetica Neue</vt:lpstr>
      <vt:lpstr>Times New Roman Regular</vt:lpstr>
      <vt:lpstr>等线</vt:lpstr>
      <vt:lpstr>等线 Light</vt:lpstr>
      <vt:lpstr>思源黑体 CN Bold</vt:lpstr>
      <vt:lpstr>思源黑体 CN Light</vt:lpstr>
      <vt:lpstr>思源黑体 CN Regular</vt:lpstr>
      <vt:lpstr>微软</vt:lpstr>
      <vt:lpstr>微软雅黑</vt:lpstr>
      <vt:lpstr>Arial</vt:lpstr>
      <vt:lpstr>Calibri</vt:lpstr>
      <vt:lpstr>Impact</vt:lpstr>
      <vt:lpstr>Times</vt:lpstr>
      <vt:lpstr>Wingdings</vt:lpstr>
      <vt:lpstr>3_Office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兆威 朱</dc:creator>
  <cp:lastModifiedBy>Rong Bai</cp:lastModifiedBy>
  <cp:revision>252</cp:revision>
  <dcterms:created xsi:type="dcterms:W3CDTF">2023-02-27T10:09:48Z</dcterms:created>
  <dcterms:modified xsi:type="dcterms:W3CDTF">2023-05-11T02:03:43Z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2052-5.2.1.7798</vt:lpwstr>
  </property>
  <property fmtid="{D5CDD505-2E9C-101B-9397-08002B2CF9AE}" pid="3" name="ICV">
    <vt:lpwstr>234D462E079BCC52A468FC638E6A6CE8_43</vt:lpwstr>
  </property>
</Properties>
</file>